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74" r:id="rId1"/>
    <p:sldMasterId id="2147483662" r:id="rId2"/>
  </p:sldMasterIdLst>
  <p:notesMasterIdLst>
    <p:notesMasterId r:id="rId64"/>
  </p:notesMasterIdLst>
  <p:handoutMasterIdLst>
    <p:handoutMasterId r:id="rId65"/>
  </p:handoutMasterIdLst>
  <p:sldIdLst>
    <p:sldId id="294" r:id="rId3"/>
    <p:sldId id="295" r:id="rId4"/>
    <p:sldId id="296" r:id="rId5"/>
    <p:sldId id="297" r:id="rId6"/>
    <p:sldId id="352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8" r:id="rId17"/>
    <p:sldId id="309" r:id="rId18"/>
    <p:sldId id="354" r:id="rId19"/>
    <p:sldId id="355" r:id="rId20"/>
    <p:sldId id="357" r:id="rId21"/>
    <p:sldId id="358" r:id="rId22"/>
    <p:sldId id="359" r:id="rId23"/>
    <p:sldId id="361" r:id="rId24"/>
    <p:sldId id="362" r:id="rId25"/>
    <p:sldId id="363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53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50" d="100"/>
          <a:sy n="50" d="100"/>
        </p:scale>
        <p:origin x="-1880" y="-8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Relationship Id="rId3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Sheet2.xlsx"/><Relationship Id="rId3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000" b="0" i="0" u="none" strike="noStrike" baseline="0" dirty="0" smtClean="0"/>
              <a:t>Large </a:t>
            </a:r>
            <a:r>
              <a:rPr lang="de-CH" sz="2000" b="0" i="0" u="none" strike="noStrike" baseline="0" dirty="0" err="1" smtClean="0"/>
              <a:t>Scale</a:t>
            </a:r>
            <a:r>
              <a:rPr lang="de-CH" sz="2000" b="0" i="0" u="none" strike="noStrike" baseline="0" dirty="0" smtClean="0"/>
              <a:t> Visual Recognition Challenge 2012</a:t>
            </a:r>
            <a:endParaRPr lang="en-US" sz="2000" b="0" dirty="0"/>
          </a:p>
        </c:rich>
      </c:tx>
      <c:layout>
        <c:manualLayout>
          <c:xMode val="edge"/>
          <c:yMode val="edge"/>
          <c:x val="0.197649110490374"/>
          <c:y val="0.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7076227630208"/>
          <c:y val="0.159452716766544"/>
          <c:w val="0.8174844200136"/>
          <c:h val="0.7059753723733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dkHorz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ISI</c:v>
                </c:pt>
                <c:pt idx="1">
                  <c:v>OXFORD_VGG</c:v>
                </c:pt>
                <c:pt idx="2">
                  <c:v>XRCE/INRIA</c:v>
                </c:pt>
                <c:pt idx="3">
                  <c:v>University of Amsterdam</c:v>
                </c:pt>
                <c:pt idx="4">
                  <c:v>LEAR-XRCE</c:v>
                </c:pt>
                <c:pt idx="5">
                  <c:v>SuperVision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0.26172</c:v>
                </c:pt>
                <c:pt idx="1">
                  <c:v>0.26979</c:v>
                </c:pt>
                <c:pt idx="2">
                  <c:v>0.27058</c:v>
                </c:pt>
                <c:pt idx="3">
                  <c:v>0.29576</c:v>
                </c:pt>
                <c:pt idx="4">
                  <c:v>0.34464</c:v>
                </c:pt>
                <c:pt idx="5">
                  <c:v>0.15315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6470856"/>
        <c:axId val="2095174024"/>
      </c:barChart>
      <c:catAx>
        <c:axId val="2126470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5174024"/>
        <c:crosses val="autoZero"/>
        <c:auto val="1"/>
        <c:lblAlgn val="ctr"/>
        <c:lblOffset val="100"/>
        <c:noMultiLvlLbl val="0"/>
      </c:catAx>
      <c:valAx>
        <c:axId val="2095174024"/>
        <c:scaling>
          <c:orientation val="minMax"/>
          <c:max val="0.35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2000" dirty="0" smtClean="0"/>
                  <a:t>ERROR RATE</a:t>
                </a:r>
                <a:endParaRPr lang="de-CH" sz="2000" dirty="0"/>
              </a:p>
            </c:rich>
          </c:tx>
          <c:layout>
            <c:manualLayout>
              <c:xMode val="edge"/>
              <c:yMode val="edge"/>
              <c:x val="0.00849858309548175"/>
              <c:y val="0.36399535380133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470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000" b="0" i="0" u="none" strike="noStrike" baseline="0" dirty="0" smtClean="0"/>
              <a:t>Large </a:t>
            </a:r>
            <a:r>
              <a:rPr lang="de-CH" sz="2000" b="0" i="0" u="none" strike="noStrike" baseline="0" dirty="0" err="1" smtClean="0"/>
              <a:t>Scale</a:t>
            </a:r>
            <a:r>
              <a:rPr lang="de-CH" sz="2000" b="0" i="0" u="none" strike="noStrike" baseline="0" dirty="0" smtClean="0"/>
              <a:t> Visual Recognition Challenge 2012</a:t>
            </a:r>
            <a:endParaRPr lang="en-US" sz="2000" b="0" dirty="0"/>
          </a:p>
        </c:rich>
      </c:tx>
      <c:layout>
        <c:manualLayout>
          <c:xMode val="edge"/>
          <c:yMode val="edge"/>
          <c:x val="0.197649110490374"/>
          <c:y val="0.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7076227630208"/>
          <c:y val="0.159452716766544"/>
          <c:w val="0.8174844200136"/>
          <c:h val="0.7059753723733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dkHorz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ISI</c:v>
                </c:pt>
                <c:pt idx="1">
                  <c:v>OXFORD_VGG</c:v>
                </c:pt>
                <c:pt idx="2">
                  <c:v>XRCE/INRIA</c:v>
                </c:pt>
                <c:pt idx="3">
                  <c:v>University of Amsterdam</c:v>
                </c:pt>
                <c:pt idx="4">
                  <c:v>LEAR-XRCE</c:v>
                </c:pt>
                <c:pt idx="5">
                  <c:v>SuperVision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0.26172</c:v>
                </c:pt>
                <c:pt idx="1">
                  <c:v>0.26979</c:v>
                </c:pt>
                <c:pt idx="2">
                  <c:v>0.27058</c:v>
                </c:pt>
                <c:pt idx="3">
                  <c:v>0.29576</c:v>
                </c:pt>
                <c:pt idx="4">
                  <c:v>0.34464</c:v>
                </c:pt>
                <c:pt idx="5">
                  <c:v>0.15315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5599240"/>
        <c:axId val="2125595480"/>
      </c:barChart>
      <c:catAx>
        <c:axId val="2125599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595480"/>
        <c:crosses val="autoZero"/>
        <c:auto val="1"/>
        <c:lblAlgn val="ctr"/>
        <c:lblOffset val="100"/>
        <c:noMultiLvlLbl val="0"/>
      </c:catAx>
      <c:valAx>
        <c:axId val="2125595480"/>
        <c:scaling>
          <c:orientation val="minMax"/>
          <c:max val="0.35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599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000" b="0" i="0" u="none" strike="noStrike" baseline="0" dirty="0" smtClean="0"/>
              <a:t>Large </a:t>
            </a:r>
            <a:r>
              <a:rPr lang="de-CH" sz="2000" b="0" i="0" u="none" strike="noStrike" baseline="0" dirty="0" err="1" smtClean="0"/>
              <a:t>Scale</a:t>
            </a:r>
            <a:r>
              <a:rPr lang="de-CH" sz="2000" b="0" i="0" u="none" strike="noStrike" baseline="0" dirty="0" smtClean="0"/>
              <a:t> Visual Recognition Challenge 2012</a:t>
            </a:r>
            <a:endParaRPr lang="en-US" sz="2000" b="0" dirty="0"/>
          </a:p>
        </c:rich>
      </c:tx>
      <c:layout>
        <c:manualLayout>
          <c:xMode val="edge"/>
          <c:yMode val="edge"/>
          <c:x val="0.197649110490374"/>
          <c:y val="0.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7076227630208"/>
          <c:y val="0.159452716766544"/>
          <c:w val="0.8174844200136"/>
          <c:h val="0.705975372373358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5704792"/>
        <c:axId val="2095708392"/>
      </c:barChart>
      <c:catAx>
        <c:axId val="2095704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5708392"/>
        <c:crosses val="autoZero"/>
        <c:auto val="1"/>
        <c:lblAlgn val="ctr"/>
        <c:lblOffset val="100"/>
        <c:noMultiLvlLbl val="0"/>
      </c:catAx>
      <c:valAx>
        <c:axId val="2095708392"/>
        <c:scaling>
          <c:orientation val="minMax"/>
          <c:max val="0.35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2000" dirty="0" smtClean="0"/>
                  <a:t>Error rate</a:t>
                </a:r>
                <a:endParaRPr lang="de-CH" sz="2000" dirty="0"/>
              </a:p>
            </c:rich>
          </c:tx>
          <c:layout>
            <c:manualLayout>
              <c:xMode val="edge"/>
              <c:yMode val="edge"/>
              <c:x val="0.0"/>
              <c:y val="0.46275888901273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5704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0.19545</cdr:x>
      <cdr:y>0.88641</cdr:y>
    </cdr:from>
    <cdr:to>
      <cdr:x>0.98537</cdr:x>
      <cdr:y>1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470640" y="4572000"/>
          <a:ext cx="5943600" cy="585869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0.19545</cdr:x>
      <cdr:y>0.88641</cdr:y>
    </cdr:from>
    <cdr:to>
      <cdr:x>0.98537</cdr:x>
      <cdr:y>1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470640" y="4572000"/>
          <a:ext cx="5943600" cy="585869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1FE0E-BAB0-414B-89A7-9CA6D3F3FE00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7D6FC-97B8-D14C-BA86-87FB7D9CF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545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09413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bring out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differeces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wrt</a:t>
            </a:r>
            <a:r>
              <a:rPr lang="en-US" baseline="0" dirty="0" smtClean="0"/>
              <a:t> to existing ML stuff, mainly unsupervised learning part. Make use of </a:t>
            </a:r>
            <a:r>
              <a:rPr lang="en-US" baseline="0" dirty="0" err="1" smtClean="0"/>
              <a:t>unlabaled</a:t>
            </a:r>
            <a:r>
              <a:rPr lang="en-US" baseline="0" dirty="0" smtClean="0"/>
              <a:t> data (lots of it).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7FFFF1-8662-394F-907E-7BF21FC6F64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50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  <a:r>
              <a:rPr lang="en-US" baseline="0" dirty="0" smtClean="0"/>
              <a:t> not clear. Explain better. Y-axis is change in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7FFFF1-8662-394F-907E-7BF21FC6F64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80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Selection instead of normalization?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7FFFF1-8662-394F-907E-7BF21FC6F64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8514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Scottish Deerhound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>
                <a:uFillTx/>
              </a:defRPr>
            </a:pPr>
            <a:fld id="{670E17A5-503D-AF40-9446-B33EB8126F24}" type="slidenum">
              <a:rPr lang="en-US" smtClean="0">
                <a:uFillTx/>
              </a:rPr>
              <a:pPr>
                <a:defRPr>
                  <a:uFillTx/>
                </a:defRPr>
              </a:pPr>
              <a:t>14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17097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GAP is HUGE!!!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>
                <a:uFillTx/>
              </a:defRPr>
            </a:pPr>
            <a:fld id="{670E17A5-503D-AF40-9446-B33EB8126F24}" type="slidenum">
              <a:rPr lang="en-US" smtClean="0">
                <a:uFillTx/>
              </a:rPr>
              <a:pPr>
                <a:defRPr>
                  <a:uFillTx/>
                </a:defRPr>
              </a:pPr>
              <a:t>16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27193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9195831-7239-40B0-9852-2DCDD55494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15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9195831-7239-40B0-9852-2DCDD55494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79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9195831-7239-40B0-9852-2DCDD55494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8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may be </a:t>
            </a:r>
            <a:r>
              <a:rPr lang="en-US" dirty="0" err="1" smtClean="0"/>
              <a:t>apochryphal</a:t>
            </a:r>
            <a:r>
              <a:rPr lang="en-US" dirty="0" smtClean="0"/>
              <a:t>,</a:t>
            </a:r>
            <a:r>
              <a:rPr lang="en-US" baseline="0" dirty="0" smtClean="0"/>
              <a:t> but I have heard that North Korea claims to have a 10,000 layer network!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>
                <a:uFillTx/>
              </a:defRPr>
            </a:pPr>
            <a:fld id="{670E17A5-503D-AF40-9446-B33EB8126F24}" type="slidenum">
              <a:rPr lang="en-US" smtClean="0">
                <a:uFillTx/>
              </a:rPr>
              <a:pPr>
                <a:defRPr>
                  <a:uFillTx/>
                </a:defRPr>
              </a:pPr>
              <a:t>29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05005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may be </a:t>
            </a:r>
            <a:r>
              <a:rPr lang="en-US" dirty="0" err="1" smtClean="0"/>
              <a:t>apochryphal</a:t>
            </a:r>
            <a:r>
              <a:rPr lang="en-US" dirty="0" smtClean="0"/>
              <a:t>,</a:t>
            </a:r>
            <a:r>
              <a:rPr lang="en-US" baseline="0" dirty="0" smtClean="0"/>
              <a:t> but I have heard that North Korea claims to have a 10,000 layer network!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>
                <a:uFillTx/>
              </a:defRPr>
            </a:pPr>
            <a:fld id="{670E17A5-503D-AF40-9446-B33EB8126F24}" type="slidenum">
              <a:rPr lang="en-US" smtClean="0">
                <a:uFillTx/>
              </a:rPr>
              <a:pPr>
                <a:defRPr>
                  <a:uFillTx/>
                </a:defRPr>
              </a:pPr>
              <a:t>30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05005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Selection instead of normalization?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7FFFF1-8662-394F-907E-7BF21FC6F64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8514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EEFC-EFA3-074B-B946-E2A2A8A98ABE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9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48DC2-B294-6A4F-82FC-BAE79A461F92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70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5621-64CD-5242-87A9-9D0420121F13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55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0105-EA1D-3F43-B198-8D9F521BBD00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50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D85A4-CACA-A04E-8720-748C118B1E5B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58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1EFB-4347-874C-9C90-C918F32043E6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01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A7110-8C89-7741-B84A-C2171E9956FB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51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A4766-7D8C-194F-9F7F-F94DE0A017C2}" type="datetime1">
              <a:rPr lang="en-US" smtClean="0"/>
              <a:t>2/5/19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35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C417-B529-014C-BEB2-800AF9A37820}" type="datetime1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37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3644C-9B70-C749-B5A4-B6EDE3A6104B}" type="datetime1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24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B8413-31DD-964E-8681-C7C7DADAA62B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9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2759-3551-A745-96BC-621E702300B6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62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DAAB5-5945-B943-AFD2-3322A68742FB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122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50BF7-2FC2-C141-8D6C-2B0A12CA1F30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642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B284E-12E2-9B42-9133-14E82569D8B1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4EEAA-8C1A-9B44-9D41-2E9D268C2F37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38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40FA-A0C2-E14B-B44B-E59EC1BBA2D3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36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F2D1A-767F-E545-8B2A-6FC0B89E798C}" type="datetime1">
              <a:rPr lang="en-US" smtClean="0"/>
              <a:t>2/5/19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68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1CDF-0F98-824A-BB88-26E617F25F62}" type="datetime1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6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986D-1C5B-5143-A514-96A1651BEF50}" type="datetime1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68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4676-D19F-6A46-AB9B-FA8B4F7344AE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14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07C2-DC6C-6F4E-81F4-B6B998362256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5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75" y="9040813"/>
            <a:ext cx="303371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9EFE74BC-9253-904D-8DEB-BADF69B0C70F}" type="datetime1">
              <a:rPr lang="en-US" smtClean="0"/>
              <a:t>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413" y="9040813"/>
            <a:ext cx="4117975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213" y="9040813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5D4E9C94-8182-1241-AA6A-9908E454D8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59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75" y="9040813"/>
            <a:ext cx="303371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5BA58-CF9D-D941-819B-BA2289D1E901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413" y="9040813"/>
            <a:ext cx="4117975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213" y="9040813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231n.github.io/convolutional-networks/%23conv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0.xml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emf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lenet/index.html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 txBox="1">
            <a:spLocks/>
          </p:cNvSpPr>
          <p:nvPr/>
        </p:nvSpPr>
        <p:spPr bwMode="auto">
          <a:xfrm>
            <a:off x="379850" y="362350"/>
            <a:ext cx="12354560" cy="2090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918" tIns="64962" rIns="129918" bIns="64962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1299382" eaLnBrk="1" hangingPunct="1"/>
            <a:r>
              <a:rPr lang="en-US" sz="6300" dirty="0">
                <a:solidFill>
                  <a:srgbClr val="000000"/>
                </a:solidFill>
                <a:latin typeface="Albertus Extra Bold" charset="0"/>
              </a:rPr>
              <a:t>Introduction to </a:t>
            </a:r>
            <a:br>
              <a:rPr lang="en-US" sz="6300" dirty="0">
                <a:solidFill>
                  <a:srgbClr val="000000"/>
                </a:solidFill>
                <a:latin typeface="Albertus Extra Bold" charset="0"/>
              </a:rPr>
            </a:br>
            <a:r>
              <a:rPr lang="en-US" sz="6300" dirty="0" smtClean="0">
                <a:solidFill>
                  <a:srgbClr val="000000"/>
                </a:solidFill>
                <a:latin typeface="Albertus Extra Bold" charset="0"/>
              </a:rPr>
              <a:t>Convolutional Networks</a:t>
            </a:r>
            <a:endParaRPr lang="en-US" sz="6300" dirty="0">
              <a:solidFill>
                <a:srgbClr val="000000"/>
              </a:solidFill>
              <a:latin typeface="Albertus Extra Bold" charset="0"/>
            </a:endParaRPr>
          </a:p>
        </p:txBody>
      </p:sp>
      <p:sp>
        <p:nvSpPr>
          <p:cNvPr id="2051" name="Subtitle 2"/>
          <p:cNvSpPr txBox="1">
            <a:spLocks/>
          </p:cNvSpPr>
          <p:nvPr/>
        </p:nvSpPr>
        <p:spPr bwMode="auto">
          <a:xfrm>
            <a:off x="1065488" y="2625798"/>
            <a:ext cx="10674773" cy="260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918" tIns="64962" rIns="129918" bIns="64962"/>
          <a:lstStyle>
            <a:lvl1pPr marL="1588" indent="-15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1299382" eaLnBrk="1" hangingPunct="1">
              <a:spcBef>
                <a:spcPct val="20000"/>
              </a:spcBef>
            </a:pPr>
            <a:r>
              <a:rPr lang="en-US" sz="4600" dirty="0">
                <a:latin typeface="Adobe Caslon Pro" charset="0"/>
              </a:rPr>
              <a:t>Gary Cottrell</a:t>
            </a:r>
          </a:p>
          <a:p>
            <a:pPr defTabSz="1299382" eaLnBrk="1" hangingPunct="1">
              <a:spcBef>
                <a:spcPct val="20000"/>
              </a:spcBef>
            </a:pPr>
            <a:endParaRPr lang="en-US" sz="4600" dirty="0">
              <a:latin typeface="Adobe Caslon Pro" charset="0"/>
            </a:endParaRPr>
          </a:p>
          <a:p>
            <a:pPr defTabSz="1299382" eaLnBrk="1" hangingPunct="1">
              <a:spcBef>
                <a:spcPct val="20000"/>
              </a:spcBef>
            </a:pPr>
            <a:r>
              <a:rPr lang="en-US" sz="4600" dirty="0">
                <a:latin typeface="Adobe Caslon Pro" charset="0"/>
              </a:rPr>
              <a:t>With some of my own slides, but using many slides developed by:</a:t>
            </a:r>
          </a:p>
        </p:txBody>
      </p:sp>
      <p:sp>
        <p:nvSpPr>
          <p:cNvPr id="2" name="Rectangle 1"/>
          <p:cNvSpPr/>
          <p:nvPr/>
        </p:nvSpPr>
        <p:spPr>
          <a:xfrm>
            <a:off x="1653692" y="6370138"/>
            <a:ext cx="9539041" cy="2564955"/>
          </a:xfrm>
          <a:prstGeom prst="rect">
            <a:avLst/>
          </a:prstGeom>
        </p:spPr>
        <p:txBody>
          <a:bodyPr wrap="square" lIns="129918" tIns="64962" rIns="129918" bIns="64962">
            <a:spAutoFit/>
          </a:bodyPr>
          <a:lstStyle/>
          <a:p>
            <a:pPr defTabSz="1299382">
              <a:spcBef>
                <a:spcPct val="20000"/>
              </a:spcBef>
            </a:pPr>
            <a:r>
              <a:rPr lang="en-US" sz="6300" dirty="0">
                <a:latin typeface="Adobe Caslon Pro" charset="0"/>
              </a:rPr>
              <a:t>Rob Fergus </a:t>
            </a:r>
          </a:p>
          <a:p>
            <a:pPr defTabSz="1299382">
              <a:spcBef>
                <a:spcPct val="20000"/>
              </a:spcBef>
            </a:pPr>
            <a:endParaRPr lang="en-US" sz="4000" dirty="0">
              <a:latin typeface="Adobe Caslon Pro" charset="0"/>
            </a:endParaRPr>
          </a:p>
          <a:p>
            <a:pPr defTabSz="1299382">
              <a:spcBef>
                <a:spcPct val="20000"/>
              </a:spcBef>
            </a:pPr>
            <a:r>
              <a:rPr lang="en-US" sz="4000" dirty="0">
                <a:latin typeface="Adobe Caslon Pro" charset="0"/>
              </a:rPr>
              <a:t>New York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158B1-97F7-A240-B503-E8F548215033}" type="datetime1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Deep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0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7838" y="215996"/>
            <a:ext cx="7826962" cy="2168218"/>
          </a:xfrm>
        </p:spPr>
        <p:txBody>
          <a:bodyPr>
            <a:normAutofit/>
          </a:bodyPr>
          <a:lstStyle/>
          <a:p>
            <a:r>
              <a:rPr lang="en-US" dirty="0" smtClean="0"/>
              <a:t>Now, </a:t>
            </a:r>
            <a:r>
              <a:rPr lang="en-US" i="1" dirty="0" smtClean="0"/>
              <a:t>very deep networks</a:t>
            </a:r>
            <a:br>
              <a:rPr lang="en-US" i="1" dirty="0" smtClean="0"/>
            </a:br>
            <a:r>
              <a:rPr lang="en-US" sz="3400" i="1" dirty="0"/>
              <a:t> (</a:t>
            </a:r>
            <a:r>
              <a:rPr lang="en-US" sz="3400" i="1" dirty="0" err="1" smtClean="0"/>
              <a:t>Krizhevsky</a:t>
            </a:r>
            <a:r>
              <a:rPr lang="en-US" sz="3400" i="1" dirty="0" smtClean="0"/>
              <a:t>, </a:t>
            </a:r>
            <a:r>
              <a:rPr lang="en-US" sz="3400" i="1" dirty="0" err="1" smtClean="0"/>
              <a:t>Sutskever</a:t>
            </a:r>
            <a:r>
              <a:rPr lang="en-US" sz="3400" i="1" dirty="0"/>
              <a:t>, &amp; Hinton) </a:t>
            </a:r>
            <a:endParaRPr lang="en-US" sz="34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33493" y="5943756"/>
            <a:ext cx="11595947" cy="2942858"/>
          </a:xfrm>
        </p:spPr>
        <p:txBody>
          <a:bodyPr>
            <a:normAutofit/>
          </a:bodyPr>
          <a:lstStyle/>
          <a:p>
            <a:r>
              <a:rPr lang="en-US" sz="3400" dirty="0"/>
              <a:t>This is a (half of) a network with eight layers of convolutions and pooling units – called “</a:t>
            </a:r>
            <a:r>
              <a:rPr lang="en-US" sz="3400" dirty="0" err="1"/>
              <a:t>AlexNet</a:t>
            </a:r>
            <a:r>
              <a:rPr lang="en-US" sz="3400" dirty="0"/>
              <a:t>” after Alex </a:t>
            </a:r>
            <a:r>
              <a:rPr lang="en-US" sz="3400" dirty="0" err="1"/>
              <a:t>Krishevsky</a:t>
            </a:r>
            <a:r>
              <a:rPr lang="en-US" sz="3400" dirty="0"/>
              <a:t>, Hinton’s student.</a:t>
            </a:r>
          </a:p>
          <a:p>
            <a:r>
              <a:rPr lang="en-US" sz="3400" dirty="0"/>
              <a:t>Trained with 1.2 million images from </a:t>
            </a:r>
            <a:r>
              <a:rPr lang="en-US" sz="3400" dirty="0" err="1"/>
              <a:t>ImageNet</a:t>
            </a:r>
            <a:r>
              <a:rPr lang="en-US" sz="3400" dirty="0"/>
              <a:t> – to categorize them into 1000 categories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2ECCB09E-8DE5-1541-9967-927AFA4036DB}" type="datetime1">
              <a:rPr lang="en-US" smtClean="0">
                <a:uFillTx/>
              </a:rPr>
              <a:t>2/5/19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 smtClean="0">
                <a:uFillTx/>
              </a:rPr>
              <a:t>Deep Learning</a:t>
            </a:r>
            <a:endParaRPr lang="en-US">
              <a:uFillTx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87" y="2555293"/>
            <a:ext cx="11636801" cy="3399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3516113" cy="351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2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</a:t>
            </a:r>
            <a:r>
              <a:rPr lang="en-US" sz="4000" dirty="0" err="1"/>
              <a:t>Imagenet</a:t>
            </a:r>
            <a:r>
              <a:rPr lang="en-US" sz="4000" dirty="0"/>
              <a:t> Large Scale </a:t>
            </a:r>
            <a:br>
              <a:rPr lang="en-US" sz="4000" dirty="0"/>
            </a:br>
            <a:r>
              <a:rPr lang="en-US" sz="4000" dirty="0"/>
              <a:t>Visual Recognition Challenge (ILSVRC)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1.2 Million training images</a:t>
            </a:r>
          </a:p>
          <a:p>
            <a:r>
              <a:rPr lang="en-US" dirty="0" smtClean="0"/>
              <a:t>1000 categories (732-1300 training images per class)</a:t>
            </a:r>
          </a:p>
          <a:p>
            <a:r>
              <a:rPr lang="en-US" dirty="0" smtClean="0"/>
              <a:t>50,000 test images</a:t>
            </a:r>
          </a:p>
          <a:p>
            <a:r>
              <a:rPr lang="en-US" dirty="0" smtClean="0"/>
              <a:t>Large variation in images</a:t>
            </a:r>
          </a:p>
          <a:p>
            <a:r>
              <a:rPr lang="en-US" dirty="0" smtClean="0"/>
              <a:t>Many fine-scale categories (120 dog breeds, not just “dog”)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4249EB1E-1C7D-F04E-8DD2-82AAD12C07F1}" type="datetime1">
              <a:rPr lang="en-US" smtClean="0">
                <a:uFillTx/>
              </a:rPr>
              <a:t>2/5/19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 smtClean="0">
                <a:uFillTx/>
              </a:rPr>
              <a:t>Deep Learning</a:t>
            </a:r>
            <a:endParaRPr lang="en-US"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94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94252"/>
            <a:ext cx="11704320" cy="1625600"/>
          </a:xfrm>
        </p:spPr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85237" y="4041672"/>
            <a:ext cx="11252764" cy="444330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799123" y="8435418"/>
            <a:ext cx="7122534" cy="916826"/>
          </a:xfrm>
        </p:spPr>
        <p:txBody>
          <a:bodyPr/>
          <a:lstStyle/>
          <a:p>
            <a:pPr marL="0" indent="0">
              <a:buNone/>
            </a:pPr>
            <a:r>
              <a:rPr lang="en-US" sz="3400" dirty="0"/>
              <a:t>[</a:t>
            </a:r>
            <a:r>
              <a:rPr lang="en-US" sz="3400" dirty="0" err="1"/>
              <a:t>Krizhevsky</a:t>
            </a:r>
            <a:r>
              <a:rPr lang="en-US" sz="3400" dirty="0"/>
              <a:t> et al. NIPS 2012]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374362" y="2029661"/>
            <a:ext cx="12197116" cy="207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29918" tIns="64962" rIns="129918" bIns="64962" numCol="1" anchor="t" anchorCtr="0" compatLnSpc="1">
            <a:prstTxWarp prst="textNoShape">
              <a:avLst/>
            </a:prstTxWarp>
          </a:bodyPr>
          <a:lstStyle>
            <a:lvl1pPr marL="342865" indent="-34286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ＭＳ Ｐゴシック" charset="0"/>
              </a:defRPr>
            </a:lvl1pPr>
            <a:lvl2pPr marL="742873" indent="-28572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2pPr>
            <a:lvl3pPr marL="1142882" indent="-22857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3pPr>
            <a:lvl4pPr marL="1600034" indent="-22857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4pPr>
            <a:lvl5pPr marL="2057187" indent="-22857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5pPr>
            <a:lvl6pPr marL="2514340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Image Recognition</a:t>
            </a:r>
          </a:p>
          <a:p>
            <a:pPr lvl="1"/>
            <a:r>
              <a:rPr lang="en-US" dirty="0" smtClean="0"/>
              <a:t>Pixels </a:t>
            </a:r>
            <a:r>
              <a:rPr lang="en-US" dirty="0" smtClean="0">
                <a:sym typeface="Wingdings"/>
              </a:rPr>
              <a:t> Class Label</a:t>
            </a:r>
            <a:endParaRPr lang="en-US" dirty="0">
              <a:sym typeface="Wingding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2210" y="1571765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981A-347E-0D49-8AF4-DBC5D84C9CC1}" type="datetime1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3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09410" y="276953"/>
            <a:ext cx="13414211" cy="1192107"/>
          </a:xfrm>
        </p:spPr>
        <p:txBody>
          <a:bodyPr/>
          <a:lstStyle/>
          <a:p>
            <a:r>
              <a:rPr lang="en-US" sz="5100" dirty="0" err="1">
                <a:latin typeface="+mn-lt"/>
              </a:rPr>
              <a:t>Imagenet</a:t>
            </a:r>
            <a:r>
              <a:rPr lang="en-US" sz="5100" dirty="0">
                <a:latin typeface="+mn-lt"/>
              </a:rPr>
              <a:t>: Overall Image Variance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1C6CDBA8-CAF0-C74D-90C4-B39F4A666351}" type="datetime1">
              <a:rPr lang="en-US" smtClean="0">
                <a:uFillTx/>
              </a:rPr>
              <a:t>2/5/19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uFillTx/>
              </a:rPr>
              <a:t>Deep Learning</a:t>
            </a:r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uFillTx/>
              </a:rPr>
              <a:pPr>
                <a:defRPr>
                  <a:uFillTx/>
                </a:defRPr>
              </a:pPr>
              <a:t>13</a:t>
            </a:fld>
            <a:endParaRPr lang="en-US"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9004" b="-5"/>
          <a:stretch/>
        </p:blipFill>
        <p:spPr>
          <a:xfrm>
            <a:off x="1477477" y="1858037"/>
            <a:ext cx="10395423" cy="688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28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0"/>
            <a:ext cx="11704320" cy="1625600"/>
          </a:xfrm>
        </p:spPr>
        <p:txBody>
          <a:bodyPr/>
          <a:lstStyle/>
          <a:p>
            <a:r>
              <a:rPr lang="en-US" dirty="0" err="1" smtClean="0">
                <a:effectLst/>
                <a:latin typeface="+mn-lt"/>
              </a:rPr>
              <a:t>Imagenet</a:t>
            </a:r>
            <a:r>
              <a:rPr lang="en-US" dirty="0" smtClean="0">
                <a:effectLst/>
                <a:latin typeface="+mn-lt"/>
              </a:rPr>
              <a:t>: </a:t>
            </a:r>
            <a:r>
              <a:rPr lang="en-US" b="1" i="1" dirty="0" smtClean="0">
                <a:effectLst/>
                <a:latin typeface="+mn-lt"/>
              </a:rPr>
              <a:t>Within</a:t>
            </a:r>
            <a:r>
              <a:rPr lang="en-US" dirty="0" smtClean="0">
                <a:effectLst/>
                <a:latin typeface="+mn-lt"/>
              </a:rPr>
              <a:t>-category variance</a:t>
            </a:r>
            <a:endParaRPr lang="en-US" dirty="0">
              <a:effectLst/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B2C0EB22-4413-574B-A9BE-390F5AA50431}" type="datetime1">
              <a:rPr lang="en-US" smtClean="0">
                <a:uFillTx/>
              </a:rPr>
              <a:t>2/5/19</a:t>
            </a:fld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uFillTx/>
              </a:rPr>
              <a:pPr>
                <a:defRPr>
                  <a:uFillTx/>
                </a:defRPr>
              </a:pPr>
              <a:t>14</a:t>
            </a:fld>
            <a:endParaRPr lang="en-US"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67" y="1517228"/>
            <a:ext cx="8562590" cy="6199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7514" y="7717003"/>
            <a:ext cx="9607963" cy="1239312"/>
          </a:xfrm>
          <a:prstGeom prst="rect">
            <a:avLst/>
          </a:prstGeom>
        </p:spPr>
        <p:txBody>
          <a:bodyPr wrap="none" lIns="130046" tIns="65023" rIns="130046" bIns="65023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These are ALL Scottish Deerhounds!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Note how hard it would be for </a:t>
            </a:r>
            <a:r>
              <a:rPr lang="en-US" b="1" i="1" dirty="0" smtClean="0">
                <a:solidFill>
                  <a:schemeClr val="tx1"/>
                </a:solidFill>
              </a:rPr>
              <a:t>you</a:t>
            </a:r>
            <a:r>
              <a:rPr lang="en-US" dirty="0" smtClean="0">
                <a:solidFill>
                  <a:schemeClr val="tx1"/>
                </a:solidFill>
              </a:rPr>
              <a:t> to learn these!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62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solidFill>
                  <a:srgbClr val="000000"/>
                </a:solidFill>
                <a:uFillTx/>
              </a:rPr>
              <a:t>Deep Learning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15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37AE6C7C-EAA8-124C-B4E0-A8DEBE2FAECC}" type="datetime1">
              <a:rPr lang="en-US" smtClean="0">
                <a:solidFill>
                  <a:srgbClr val="000000"/>
                </a:solidFill>
                <a:uFillTx/>
              </a:rPr>
              <a:t>2/5/19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197334118"/>
              </p:ext>
            </p:extLst>
          </p:nvPr>
        </p:nvGraphicFramePr>
        <p:xfrm>
          <a:off x="3419781" y="1661725"/>
          <a:ext cx="8501286" cy="6035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0"/>
          <p:cNvSpPr/>
          <p:nvPr/>
        </p:nvSpPr>
        <p:spPr bwMode="auto">
          <a:xfrm>
            <a:off x="5081505" y="6935893"/>
            <a:ext cx="5430710" cy="760987"/>
          </a:xfrm>
          <a:prstGeom prst="rect">
            <a:avLst/>
          </a:prstGeom>
          <a:noFill/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4914" y="6285653"/>
            <a:ext cx="3853274" cy="1707133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400" dirty="0"/>
              <a:t>“Standard” computer vision approaches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3455905" y="7316386"/>
            <a:ext cx="1517227" cy="5300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21740" y="4677239"/>
            <a:ext cx="1653646" cy="3315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01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solidFill>
                  <a:srgbClr val="000000"/>
                </a:solidFill>
                <a:uFillTx/>
              </a:rPr>
              <a:t>Deep Learning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16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43EDADBC-3D33-2445-BF5F-54FC2A73D2AB}" type="datetime1">
              <a:rPr lang="en-US" smtClean="0">
                <a:solidFill>
                  <a:srgbClr val="000000"/>
                </a:solidFill>
                <a:uFillTx/>
              </a:rPr>
              <a:t>2/5/19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350312670"/>
              </p:ext>
            </p:extLst>
          </p:nvPr>
        </p:nvGraphicFramePr>
        <p:xfrm>
          <a:off x="4118187" y="1661725"/>
          <a:ext cx="7742673" cy="6035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/>
          <p:cNvSpPr/>
          <p:nvPr/>
        </p:nvSpPr>
        <p:spPr bwMode="auto">
          <a:xfrm>
            <a:off x="10728960" y="6988895"/>
            <a:ext cx="975360" cy="488866"/>
          </a:xfrm>
          <a:prstGeom prst="rect">
            <a:avLst/>
          </a:prstGeom>
          <a:noFill/>
          <a:ln w="76200" cap="flat" cmpd="sng" algn="ctr">
            <a:solidFill>
              <a:srgbClr val="00FF0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080" y="7704752"/>
            <a:ext cx="4780467" cy="1181862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3400" dirty="0"/>
              <a:t>Deep neural network</a:t>
            </a:r>
          </a:p>
          <a:p>
            <a:pPr algn="ctr"/>
            <a:r>
              <a:rPr lang="en-US" sz="3400" dirty="0"/>
              <a:t>(</a:t>
            </a:r>
            <a:r>
              <a:rPr lang="en-US" sz="3400" dirty="0" err="1"/>
              <a:t>AlexNet</a:t>
            </a:r>
            <a:r>
              <a:rPr lang="en-US" sz="3400" dirty="0"/>
              <a:t>)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4768427" y="7233329"/>
            <a:ext cx="6177280" cy="111141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16200000">
            <a:off x="2547980" y="4371422"/>
            <a:ext cx="2618295" cy="685314"/>
          </a:xfrm>
          <a:prstGeom prst="rect">
            <a:avLst/>
          </a:prstGeom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 smtClean="0"/>
              <a:t>ERROR RATE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817665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solidFill>
                  <a:srgbClr val="000000"/>
                </a:solidFill>
                <a:uFillTx/>
              </a:rPr>
              <a:t>Deep Learning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17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04005D07-DCFF-3C48-A596-5CCB4FF307E9}" type="datetime1">
              <a:rPr lang="en-US" smtClean="0">
                <a:solidFill>
                  <a:srgbClr val="000000"/>
                </a:solidFill>
                <a:uFillTx/>
              </a:rPr>
              <a:t>2/5/19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67467" y="6654209"/>
            <a:ext cx="9645227" cy="612817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100" dirty="0"/>
              <a:t>2010  2011   2012  2013  2014  Human 2015   2016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5839697" y="5314255"/>
            <a:ext cx="3901440" cy="58401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582282" y="6687451"/>
            <a:ext cx="5869167" cy="59268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960533" y="5942471"/>
            <a:ext cx="5527040" cy="6020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5874738" y="5915379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 bwMode="auto">
          <a:xfrm>
            <a:off x="5856676" y="5283201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305144"/>
            <a:ext cx="9320213" cy="606424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73200" y="7162800"/>
            <a:ext cx="9645227" cy="562203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pPr algn="l"/>
            <a:r>
              <a:rPr lang="en-US" sz="2800" dirty="0" smtClean="0"/>
              <a:t>          2010   2011  2012  2013   2014  Hum   2015   2016  2017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4165600" y="1701801"/>
            <a:ext cx="7321974" cy="602320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607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solidFill>
                  <a:srgbClr val="000000"/>
                </a:solidFill>
                <a:uFillTx/>
              </a:rPr>
              <a:t>Deep Learning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18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989FAF8F-E5BF-2743-93F8-553A4ABD5865}" type="datetime1">
              <a:rPr lang="en-US" smtClean="0">
                <a:solidFill>
                  <a:srgbClr val="000000"/>
                </a:solidFill>
                <a:uFillTx/>
              </a:rPr>
              <a:t>2/5/19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4072" y="8033048"/>
            <a:ext cx="2210382" cy="656590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400" dirty="0" err="1"/>
              <a:t>Alexnet</a:t>
            </a:r>
            <a:endParaRPr lang="en-US" sz="3400" dirty="0"/>
          </a:p>
        </p:txBody>
      </p:sp>
      <p:cxnSp>
        <p:nvCxnSpPr>
          <p:cNvPr id="7" name="Straight Arrow Connector 6"/>
          <p:cNvCxnSpPr>
            <a:stCxn id="12" idx="3"/>
          </p:cNvCxnSpPr>
          <p:nvPr/>
        </p:nvCxnSpPr>
        <p:spPr bwMode="auto">
          <a:xfrm flipV="1">
            <a:off x="3034454" y="7725003"/>
            <a:ext cx="1408959" cy="636340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67467" y="6654209"/>
            <a:ext cx="9645227" cy="612817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100" dirty="0"/>
              <a:t>2010  2011   2012  2013  2014  Human 2015   2016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5839697" y="5314255"/>
            <a:ext cx="3901440" cy="58401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582282" y="6687451"/>
            <a:ext cx="5869167" cy="59268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960533" y="5942471"/>
            <a:ext cx="5527040" cy="6020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5874738" y="5915379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 bwMode="auto">
          <a:xfrm>
            <a:off x="5856676" y="5283201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305144"/>
            <a:ext cx="9320213" cy="606424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5207000" y="1701801"/>
            <a:ext cx="6280574" cy="566758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3200" y="7162800"/>
            <a:ext cx="9645227" cy="562203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pPr algn="l"/>
            <a:r>
              <a:rPr lang="en-US" sz="2800" dirty="0" smtClean="0"/>
              <a:t>          2010   2011  2012  2013   2014  Hum   2015   2016  2017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8372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305144"/>
            <a:ext cx="9320213" cy="606424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solidFill>
                  <a:srgbClr val="000000"/>
                </a:solidFill>
                <a:uFillTx/>
              </a:rPr>
              <a:t>Deep Learning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2AAC7563-85E0-0446-B1BB-F0B3CCF13D11}" type="datetime1">
              <a:rPr lang="en-US" smtClean="0">
                <a:solidFill>
                  <a:srgbClr val="000000"/>
                </a:solidFill>
                <a:uFillTx/>
              </a:rPr>
              <a:t>2/5/19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98600" y="6654209"/>
            <a:ext cx="9645227" cy="612817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100" dirty="0"/>
              <a:t>2010  2011   2012  2013  2014  Human 2015   2016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223000" y="5029200"/>
            <a:ext cx="5228449" cy="223782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960533" y="5942471"/>
            <a:ext cx="5527040" cy="6020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5874738" y="5915379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 bwMode="auto">
          <a:xfrm>
            <a:off x="5856676" y="5283201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1404" y="7770412"/>
            <a:ext cx="3197784" cy="1181862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400" dirty="0"/>
              <a:t>ZF Net:</a:t>
            </a:r>
          </a:p>
          <a:p>
            <a:r>
              <a:rPr lang="en-US" sz="3400" dirty="0"/>
              <a:t>Tuned </a:t>
            </a:r>
            <a:r>
              <a:rPr lang="en-US" sz="3400" dirty="0" err="1"/>
              <a:t>Alexnet</a:t>
            </a:r>
            <a:endParaRPr lang="en-US" sz="3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73200" y="6807184"/>
            <a:ext cx="9645227" cy="562203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pPr algn="l"/>
            <a:r>
              <a:rPr lang="en-US" sz="2800" dirty="0" smtClean="0"/>
              <a:t>          2010   2011  2012  2013   2014  Hum   2015   2016  2017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5960533" y="1854201"/>
            <a:ext cx="5527041" cy="566758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cxnSp>
        <p:nvCxnSpPr>
          <p:cNvPr id="7" name="Straight Arrow Connector 6"/>
          <p:cNvCxnSpPr>
            <a:stCxn id="17" idx="3"/>
          </p:cNvCxnSpPr>
          <p:nvPr/>
        </p:nvCxnSpPr>
        <p:spPr bwMode="auto">
          <a:xfrm flipV="1">
            <a:off x="3659188" y="7267027"/>
            <a:ext cx="1923094" cy="1094316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137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-305865"/>
            <a:ext cx="11099800" cy="2159000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convnets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99" b="1199"/>
          <a:stretch>
            <a:fillRect/>
          </a:stretch>
        </p:blipFill>
        <p:spPr>
          <a:xfrm>
            <a:off x="8146064" y="1853135"/>
            <a:ext cx="4858736" cy="267211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3206-79D1-FB40-8C28-AE22CF6896BE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50240" y="1976008"/>
            <a:ext cx="7369387" cy="64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29918" tIns="64962" rIns="129918" bIns="64962" numCol="1" anchor="t" anchorCtr="0" compatLnSpc="1">
            <a:prstTxWarp prst="textNoShape">
              <a:avLst/>
            </a:prstTxWarp>
          </a:bodyPr>
          <a:lstStyle>
            <a:lvl1pPr marL="342580" indent="-3425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ＭＳ Ｐゴシック" charset="0"/>
              </a:defRPr>
            </a:lvl1pPr>
            <a:lvl2pPr marL="742257" indent="-28548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2pPr>
            <a:lvl3pPr marL="1141935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3pPr>
            <a:lvl4pPr marL="1598708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4pPr>
            <a:lvl5pPr marL="2055482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5pPr>
            <a:lvl6pPr marL="2512255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029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803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576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This image is 1140X648 = 745,200 pixels</a:t>
            </a:r>
          </a:p>
          <a:p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How many parameters would a standard neural net need?</a:t>
            </a:r>
          </a:p>
          <a:p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100 hidden units:</a:t>
            </a:r>
          </a:p>
          <a:p>
            <a:pPr lvl="1"/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74,520,000 input-&gt;hidden weights...</a:t>
            </a:r>
            <a:endParaRPr lang="en-US" sz="3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464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305144"/>
            <a:ext cx="9320213" cy="606424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solidFill>
                  <a:srgbClr val="000000"/>
                </a:solidFill>
                <a:uFillTx/>
              </a:rPr>
              <a:t>Deep Learning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20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2AC4022D-AA5D-D149-AA2C-94B820DC8AC7}" type="datetime1">
              <a:rPr lang="en-US" smtClean="0">
                <a:solidFill>
                  <a:srgbClr val="000000"/>
                </a:solidFill>
                <a:uFillTx/>
              </a:rPr>
              <a:t>2/5/19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cxnSp>
        <p:nvCxnSpPr>
          <p:cNvPr id="7" name="Straight Arrow Connector 6"/>
          <p:cNvCxnSpPr>
            <a:endCxn id="2" idx="2"/>
          </p:cNvCxnSpPr>
          <p:nvPr/>
        </p:nvCxnSpPr>
        <p:spPr bwMode="auto">
          <a:xfrm flipV="1">
            <a:off x="3659188" y="7369387"/>
            <a:ext cx="2499519" cy="991956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98600" y="6654209"/>
            <a:ext cx="9645227" cy="612817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100" dirty="0"/>
              <a:t>2010  2011 </a:t>
            </a:r>
            <a:r>
              <a:rPr lang="en-US" sz="3100" dirty="0" smtClean="0"/>
              <a:t> 2012 </a:t>
            </a:r>
            <a:r>
              <a:rPr lang="en-US" sz="3100" dirty="0"/>
              <a:t>2013  2014  Human 2015   2016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7366000" y="6654209"/>
            <a:ext cx="4121574" cy="612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035800" y="1854201"/>
            <a:ext cx="4451774" cy="58012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124" y="7655435"/>
            <a:ext cx="4215289" cy="1181862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400" dirty="0" err="1"/>
              <a:t>GoogLeNet</a:t>
            </a:r>
            <a:r>
              <a:rPr lang="en-US" sz="3400" dirty="0"/>
              <a:t>:</a:t>
            </a:r>
          </a:p>
          <a:p>
            <a:r>
              <a:rPr lang="en-US" sz="3400" dirty="0"/>
              <a:t>AKA “Inception”</a:t>
            </a:r>
          </a:p>
        </p:txBody>
      </p:sp>
    </p:spTree>
    <p:extLst>
      <p:ext uri="{BB962C8B-B14F-4D97-AF65-F5344CB8AC3E}">
        <p14:creationId xmlns:p14="http://schemas.microsoft.com/office/powerpoint/2010/main" val="966663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305144"/>
            <a:ext cx="9320213" cy="606424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solidFill>
                  <a:srgbClr val="000000"/>
                </a:solidFill>
                <a:uFillTx/>
              </a:rPr>
              <a:t>Deep Learning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21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D733F695-5DD3-DA41-B2F2-451F20FCAD47}" type="datetime1">
              <a:rPr lang="en-US" smtClean="0">
                <a:solidFill>
                  <a:srgbClr val="000000"/>
                </a:solidFill>
                <a:uFillTx/>
              </a:rPr>
              <a:t>2/5/19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6086970" y="7369387"/>
            <a:ext cx="1177430" cy="991956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98600" y="6654209"/>
            <a:ext cx="9645227" cy="612817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pPr algn="l"/>
            <a:r>
              <a:rPr lang="en-US" sz="3100" dirty="0" smtClean="0"/>
              <a:t>        2010   2011 20122013 2014  Human </a:t>
            </a:r>
            <a:r>
              <a:rPr lang="en-US" sz="3100" dirty="0"/>
              <a:t>2015   2016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561388" y="6654209"/>
            <a:ext cx="2926186" cy="612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874000" y="1854201"/>
            <a:ext cx="3613574" cy="58012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 dirty="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388" y="5029200"/>
            <a:ext cx="2600959" cy="26009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4072" y="7770412"/>
            <a:ext cx="5262898" cy="1181862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400" dirty="0"/>
              <a:t>Andrej </a:t>
            </a:r>
            <a:r>
              <a:rPr lang="en-US" sz="3400" dirty="0" err="1"/>
              <a:t>Karpathy</a:t>
            </a:r>
            <a:r>
              <a:rPr lang="en-US" sz="3400" dirty="0"/>
              <a:t> after three days of training!</a:t>
            </a:r>
          </a:p>
        </p:txBody>
      </p:sp>
    </p:spTree>
    <p:extLst>
      <p:ext uri="{BB962C8B-B14F-4D97-AF65-F5344CB8AC3E}">
        <p14:creationId xmlns:p14="http://schemas.microsoft.com/office/powerpoint/2010/main" val="2224747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305144"/>
            <a:ext cx="9320213" cy="606424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solidFill>
                  <a:srgbClr val="000000"/>
                </a:solidFill>
                <a:uFillTx/>
              </a:rPr>
              <a:t>Deep Learning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22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41946EF3-E27F-C743-8868-FBC75D4215C8}" type="datetime1">
              <a:rPr lang="en-US" smtClean="0">
                <a:solidFill>
                  <a:srgbClr val="000000"/>
                </a:solidFill>
                <a:uFillTx/>
              </a:rPr>
              <a:t>2/5/19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4241800" y="7725003"/>
            <a:ext cx="3860800" cy="636340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73200" y="7162800"/>
            <a:ext cx="9645227" cy="562203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pPr algn="l"/>
            <a:r>
              <a:rPr lang="en-US" sz="2800" dirty="0" smtClean="0"/>
              <a:t>          2010   2011  2012  2013   2014  Hum   2015   </a:t>
            </a:r>
            <a:r>
              <a:rPr lang="en-US" sz="2800" dirty="0"/>
              <a:t>2016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940800" y="6654209"/>
            <a:ext cx="2546774" cy="612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8763000" y="1854201"/>
            <a:ext cx="2724573" cy="58012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0875" y="8090496"/>
            <a:ext cx="5262898" cy="656590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3400" dirty="0" err="1"/>
              <a:t>ResNet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243170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305144"/>
            <a:ext cx="9320213" cy="606424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solidFill>
                  <a:srgbClr val="000000"/>
                </a:solidFill>
                <a:uFillTx/>
              </a:rPr>
              <a:t>Deep Learning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23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B9BABEF7-F283-8B47-B024-26AE3E083497}" type="datetime1">
              <a:rPr lang="en-US" smtClean="0">
                <a:solidFill>
                  <a:srgbClr val="000000"/>
                </a:solidFill>
                <a:uFillTx/>
              </a:rPr>
              <a:t>2/5/19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5588000" y="7655435"/>
            <a:ext cx="3505200" cy="705909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49400" y="7086600"/>
            <a:ext cx="9645227" cy="562203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pPr algn="l"/>
            <a:r>
              <a:rPr lang="en-US" sz="2800" dirty="0" smtClean="0"/>
              <a:t>          2010   2011  2012  2013   2014  Hum   2015   </a:t>
            </a:r>
            <a:r>
              <a:rPr lang="en-US" sz="2800" dirty="0"/>
              <a:t>2016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9906000" y="6654209"/>
            <a:ext cx="1581574" cy="612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9677400" y="1854201"/>
            <a:ext cx="1810173" cy="58012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4072" y="8033048"/>
            <a:ext cx="5262898" cy="656590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3400" dirty="0"/>
              <a:t>Inception-ResNet-v2</a:t>
            </a:r>
          </a:p>
        </p:txBody>
      </p:sp>
    </p:spTree>
    <p:extLst>
      <p:ext uri="{BB962C8B-B14F-4D97-AF65-F5344CB8AC3E}">
        <p14:creationId xmlns:p14="http://schemas.microsoft.com/office/powerpoint/2010/main" val="3223324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305144"/>
            <a:ext cx="9320213" cy="606424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solidFill>
                  <a:srgbClr val="000000"/>
                </a:solidFill>
                <a:uFillTx/>
              </a:rPr>
              <a:t>Deep Learning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24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1E0038BE-8D1C-3443-978E-29B9092D3ECD}" type="datetime1">
              <a:rPr lang="en-US" smtClean="0">
                <a:solidFill>
                  <a:srgbClr val="000000"/>
                </a:solidFill>
                <a:uFillTx/>
              </a:rPr>
              <a:t>2/5/19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4191000" y="7725003"/>
            <a:ext cx="5943600" cy="636340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73200" y="7162800"/>
            <a:ext cx="9645227" cy="562203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pPr algn="l"/>
            <a:r>
              <a:rPr lang="en-US" sz="2800" dirty="0" smtClean="0"/>
              <a:t>          2010   2011  2012  2013   2014  Hum   2015   2016  2017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824072" y="8033048"/>
            <a:ext cx="5262898" cy="656590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3400" dirty="0" smtClean="0"/>
              <a:t>???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414911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 smtClean="0">
                <a:uFillTx/>
              </a:rPr>
              <a:t>Deep Learning</a:t>
            </a:r>
            <a:endParaRPr lang="en-US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uFillTx/>
              </a:rPr>
              <a:pPr>
                <a:defRPr>
                  <a:uFillTx/>
                </a:defRPr>
              </a:pPr>
              <a:t>25</a:t>
            </a:fld>
            <a:endParaRPr lang="en-US"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12A73E29-35A6-5A41-979A-5FEC0B887B0A}" type="datetime1">
              <a:rPr lang="en-US" smtClean="0">
                <a:uFillTx/>
              </a:rPr>
              <a:t>2/5/19</a:t>
            </a:fld>
            <a:endParaRPr lang="en-US">
              <a:uFillTx/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923473298"/>
              </p:ext>
            </p:extLst>
          </p:nvPr>
        </p:nvGraphicFramePr>
        <p:xfrm>
          <a:off x="1192107" y="1669596"/>
          <a:ext cx="10728960" cy="6035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latin typeface="+mn-lt"/>
              </a:rPr>
              <a:t>How did they do it?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75360" y="1842347"/>
            <a:ext cx="11054080" cy="6827520"/>
          </a:xfrm>
        </p:spPr>
        <p:txBody>
          <a:bodyPr/>
          <a:lstStyle/>
          <a:p>
            <a:pPr marL="0" indent="0">
              <a:buNone/>
            </a:pPr>
            <a:r>
              <a:rPr lang="en-US" sz="5100" dirty="0"/>
              <a:t>Depth, depth, and more depth!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5365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100" dirty="0">
                <a:solidFill>
                  <a:srgbClr val="000000"/>
                </a:solidFill>
                <a:latin typeface="+mn-lt"/>
              </a:rPr>
              <a:t>A Revolution in Depth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54680" y="2404534"/>
            <a:ext cx="5304441" cy="6441580"/>
            <a:chOff x="457201" y="1690688"/>
            <a:chExt cx="4972913" cy="452923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8453" y="1690688"/>
              <a:ext cx="2981661" cy="452923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7201" y="1690688"/>
              <a:ext cx="19912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/>
                <a:t>AlexNet, 8 layers</a:t>
              </a:r>
            </a:p>
            <a:p>
              <a:pPr algn="ctr"/>
              <a:r>
                <a:rPr lang="en-US" sz="3400" dirty="0"/>
                <a:t>(ILSVRC 2012)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46481" y="9315874"/>
            <a:ext cx="11958320" cy="74413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r"/>
            <a:r>
              <a:rPr lang="en-US" sz="2000" dirty="0"/>
              <a:t>Kaiming He, Xiangyu Zhang, Shaoqing Ren, &amp; Jian Sun. “Deep Residual Learning for Image Recognition”. CVPR 2016.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4C0FB699-C65E-954B-851D-5E7B781B8D44}" type="datetime1">
              <a:rPr lang="en-US" smtClean="0">
                <a:solidFill>
                  <a:srgbClr val="000000"/>
                </a:solidFill>
                <a:uFillTx/>
              </a:rPr>
              <a:t>2/5/19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0C3C15FA-4196-3343-BEAE-015DB87B8BEE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26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32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54680" y="2404534"/>
            <a:ext cx="3561542" cy="2911553"/>
            <a:chOff x="457201" y="1690688"/>
            <a:chExt cx="3338945" cy="20471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8454" y="1690688"/>
              <a:ext cx="1347692" cy="204718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7201" y="1690688"/>
              <a:ext cx="19912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/>
                <a:t>AlexNet, 8 layers</a:t>
              </a:r>
            </a:p>
            <a:p>
              <a:pPr algn="ctr"/>
              <a:r>
                <a:rPr lang="en-US" sz="3400" dirty="0"/>
                <a:t>(ILSVRC 2012)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262583" y="2404534"/>
            <a:ext cx="3561542" cy="7042478"/>
            <a:chOff x="3671456" y="1690688"/>
            <a:chExt cx="3338945" cy="49517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2709" y="1690688"/>
              <a:ext cx="1347692" cy="495174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671456" y="1690688"/>
              <a:ext cx="19912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/>
                <a:t>VGG, 19 layers</a:t>
              </a:r>
            </a:p>
            <a:p>
              <a:pPr algn="ctr"/>
              <a:r>
                <a:rPr lang="en-US" sz="3400" dirty="0"/>
                <a:t>(ILSVRC 2014)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013778" y="1779863"/>
            <a:ext cx="4008046" cy="7656553"/>
            <a:chOff x="5634687" y="1251466"/>
            <a:chExt cx="2818157" cy="5383514"/>
          </a:xfrm>
        </p:grpSpPr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1870" y="1251466"/>
              <a:ext cx="910974" cy="5383514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130" name="TextBox 129"/>
            <p:cNvSpPr txBox="1"/>
            <p:nvPr/>
          </p:nvSpPr>
          <p:spPr>
            <a:xfrm>
              <a:off x="5634687" y="1690688"/>
              <a:ext cx="1854562" cy="1168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 err="1"/>
                <a:t>GoogLeNet</a:t>
              </a:r>
              <a:r>
                <a:rPr lang="en-US" sz="3400" dirty="0"/>
                <a:t>, 22 layers</a:t>
              </a:r>
            </a:p>
            <a:p>
              <a:pPr algn="ctr"/>
              <a:r>
                <a:rPr lang="en-US" sz="3400" dirty="0"/>
                <a:t>(ILSVRC 2014)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46481" y="9315874"/>
            <a:ext cx="11958320" cy="74413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r"/>
            <a:r>
              <a:rPr lang="en-US" sz="2000" dirty="0"/>
              <a:t>Kaiming He, Xiangyu Zhang, Shaoqing Ren, &amp; Jian Sun. “Deep Residual Learning for Image Recognition”. CVPR 2016.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100" dirty="0">
                <a:solidFill>
                  <a:srgbClr val="000000"/>
                </a:solidFill>
                <a:latin typeface="+mn-lt"/>
              </a:rPr>
              <a:t>A Revolution in Depth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ACED503-C0A6-8B4D-8B13-02749EC0F37B}" type="datetime1">
              <a:rPr lang="en-US" smtClean="0">
                <a:solidFill>
                  <a:srgbClr val="000000"/>
                </a:solidFill>
                <a:uFillTx/>
              </a:rPr>
              <a:t>2/5/19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0C3C15FA-4196-3343-BEAE-015DB87B8BEE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27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59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54679" y="2404534"/>
            <a:ext cx="2124004" cy="223240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3400" dirty="0"/>
              <a:t>AlexNet, 8 layers</a:t>
            </a:r>
          </a:p>
          <a:p>
            <a:pPr algn="ctr"/>
            <a:r>
              <a:rPr lang="en-US" sz="3400" dirty="0"/>
              <a:t>(ILSVRC 2012)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13043" y="236136"/>
            <a:ext cx="3185213" cy="9103360"/>
            <a:chOff x="5493545" y="166033"/>
            <a:chExt cx="2239603" cy="6400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7296" y="166033"/>
              <a:ext cx="215852" cy="64008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493545" y="1690688"/>
              <a:ext cx="160735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/>
                <a:t>ResNet, 152 layers</a:t>
              </a:r>
            </a:p>
            <a:p>
              <a:pPr algn="ctr"/>
              <a:r>
                <a:rPr lang="en-US" sz="3400" dirty="0"/>
                <a:t>(ILSVRC 2015)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975" y="2404536"/>
            <a:ext cx="230952" cy="4677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6481" y="9315874"/>
            <a:ext cx="11958320" cy="74413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r"/>
            <a:r>
              <a:rPr lang="en-US" sz="2000" dirty="0"/>
              <a:t>Kaiming He, Xiangyu Zhang, Shaoqing Ren, &amp; Jian Sun. “Deep Residual Learning for Image Recognition”. CVPR 2016.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100" dirty="0">
                <a:solidFill>
                  <a:srgbClr val="000000"/>
                </a:solidFill>
                <a:latin typeface="+mn-lt"/>
              </a:rPr>
              <a:t>A Revolution in Depth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76321" y="2141898"/>
            <a:ext cx="2930391" cy="1661993"/>
            <a:chOff x="5634687" y="1690688"/>
            <a:chExt cx="2060431" cy="116858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9249" y="1875355"/>
              <a:ext cx="205869" cy="872818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18" name="TextBox 17"/>
            <p:cNvSpPr txBox="1"/>
            <p:nvPr/>
          </p:nvSpPr>
          <p:spPr>
            <a:xfrm>
              <a:off x="5634687" y="1690688"/>
              <a:ext cx="1854562" cy="1168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 err="1"/>
                <a:t>GoogLeNet</a:t>
              </a:r>
              <a:r>
                <a:rPr lang="en-US" sz="3400" dirty="0"/>
                <a:t>, 22 layers</a:t>
              </a:r>
            </a:p>
            <a:p>
              <a:pPr algn="ctr"/>
              <a:r>
                <a:rPr lang="en-US" sz="3400" dirty="0"/>
                <a:t>(ILSVRC 2014)</a:t>
              </a: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DECB4CFE-9E16-4147-9F01-88D661D55AC9}" type="datetime1">
              <a:rPr lang="en-US" smtClean="0">
                <a:solidFill>
                  <a:srgbClr val="000000"/>
                </a:solidFill>
                <a:uFillTx/>
              </a:rPr>
              <a:t>2/5/19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0C3C15FA-4196-3343-BEAE-015DB87B8BEE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28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57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41867" y="2404534"/>
            <a:ext cx="5527040" cy="831681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4600" dirty="0"/>
              <a:t>ResNet, 152 layers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022" y="2404534"/>
            <a:ext cx="1344758" cy="392449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6481" y="9315874"/>
            <a:ext cx="11958320" cy="74413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r"/>
            <a:r>
              <a:rPr lang="en-US" sz="2000" dirty="0"/>
              <a:t>Kaiming He, Xiangyu Zhang, Shaoqing Ren, &amp; Jian Sun. “Deep Residual Learning for Image Recognition”. CVPR 2016.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+mn-lt"/>
              </a:rPr>
              <a:t>A Revolution in 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</a:rPr>
              <a:t>Depth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C265143D-7195-E841-A259-DCA025FCABA0}" type="datetime1">
              <a:rPr lang="en-US" smtClean="0">
                <a:solidFill>
                  <a:srgbClr val="000000"/>
                </a:solidFill>
                <a:uFillTx/>
              </a:rPr>
              <a:t>2/5/19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0C3C15FA-4196-3343-BEAE-015DB87B8BEE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8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3.39814 " pathEditMode="fixed" rAng="0" ptsTypes="AA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134698"/>
            <a:ext cx="11099800" cy="957502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Properties of the visual world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99" b="1199"/>
          <a:stretch>
            <a:fillRect/>
          </a:stretch>
        </p:blipFill>
        <p:spPr>
          <a:xfrm>
            <a:off x="7952071" y="1120204"/>
            <a:ext cx="4937064" cy="2715195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176E-E446-2643-8DA6-2E4DE7F77E46}" type="datetime1">
              <a:rPr lang="en-US" smtClean="0"/>
              <a:t>2/5/19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Deep Learning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0" y="3375173"/>
            <a:ext cx="13004800" cy="64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29918" tIns="64962" rIns="129918" bIns="64962" numCol="1" anchor="t" anchorCtr="0" compatLnSpc="1">
            <a:prstTxWarp prst="textNoShape">
              <a:avLst/>
            </a:prstTxWarp>
          </a:bodyPr>
          <a:lstStyle>
            <a:lvl1pPr marL="342580" indent="-3425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ＭＳ Ｐゴシック" charset="0"/>
              </a:defRPr>
            </a:lvl1pPr>
            <a:lvl2pPr marL="742257" indent="-28548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2pPr>
            <a:lvl3pPr marL="1141935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3pPr>
            <a:lvl4pPr marL="1598708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4pPr>
            <a:lvl5pPr marL="2055482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5pPr>
            <a:lvl6pPr marL="2512255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029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803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576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Four important properties: </a:t>
            </a:r>
          </a:p>
          <a:p>
            <a:pPr marL="971124" lvl="1" indent="-514350">
              <a:buFont typeface="+mj-lt"/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Nearby pixels depend most on nearby pixels – not pixels far away: </a:t>
            </a:r>
            <a:r>
              <a:rPr lang="en-US" sz="320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locality</a:t>
            </a:r>
          </a:p>
          <a:p>
            <a:pPr marL="971124" lvl="1" indent="-514350">
              <a:buFont typeface="+mj-lt"/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On the other hand, the statistics of pixels are relatively uniform across the image: </a:t>
            </a:r>
            <a:r>
              <a:rPr lang="en-US" sz="320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stationary statistics </a:t>
            </a:r>
          </a:p>
          <a:p>
            <a:pPr marL="971124" lvl="1" indent="-514350">
              <a:buFont typeface="+mj-lt"/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Identity of an object (usually) doesn’t depend on its location in the image: </a:t>
            </a:r>
            <a:r>
              <a:rPr lang="en-US" sz="320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translation invariance</a:t>
            </a:r>
            <a:endParaRPr lang="en-US" sz="32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971124" lvl="1" indent="-514350">
              <a:buFont typeface="+mj-lt"/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Objects are made of parts: </a:t>
            </a:r>
            <a:r>
              <a:rPr lang="en-US" sz="320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Compositionality</a:t>
            </a:r>
            <a:endParaRPr lang="en-US" sz="3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86491" y="134698"/>
            <a:ext cx="10259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3048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46481" y="9315874"/>
            <a:ext cx="11958320" cy="74413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r"/>
            <a:r>
              <a:rPr lang="en-US" sz="2000" dirty="0"/>
              <a:t>Kaiming He, Xiangyu Zhang, Shaoqing Ren, &amp; Jian Sun. “Deep Residual Learning for Image Recognition”. CVPR 2016.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+mn-lt"/>
              </a:rPr>
              <a:t>A Revolution in 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</a:rPr>
              <a:t>Depth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16747" y="325120"/>
            <a:ext cx="13459186" cy="8299491"/>
            <a:chOff x="1364255" y="340226"/>
            <a:chExt cx="9463490" cy="583558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729" y="340226"/>
              <a:ext cx="7806543" cy="520436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364255" y="5678074"/>
              <a:ext cx="9463490" cy="497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err="1"/>
                <a:t>ResNet’s</a:t>
              </a:r>
              <a:r>
                <a:rPr lang="en-US" sz="4000" dirty="0"/>
                <a:t> object detection result on COCO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5D303FB3-D152-A54B-A81F-845DBA96CA8A}" type="datetime1">
              <a:rPr lang="en-US" smtClean="0">
                <a:solidFill>
                  <a:srgbClr val="000000"/>
                </a:solidFill>
                <a:uFillTx/>
              </a:rPr>
              <a:t>2/5/19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0C3C15FA-4196-3343-BEAE-015DB87B8BEE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30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5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103731"/>
            <a:ext cx="11704320" cy="16256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Examples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89" y="1395483"/>
            <a:ext cx="6951946" cy="948599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From </a:t>
            </a:r>
            <a:r>
              <a:rPr lang="en-US" dirty="0" err="1" smtClean="0">
                <a:solidFill>
                  <a:srgbClr val="000000"/>
                </a:solidFill>
              </a:rPr>
              <a:t>Clarifai.com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22232" y="1304176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89" y="2600960"/>
            <a:ext cx="10187093" cy="697201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1C610-977C-D142-BCF1-929D64ED4388}" type="datetime1">
              <a:rPr lang="en-US" smtClean="0"/>
              <a:t>2/5/19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8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103731"/>
            <a:ext cx="11704320" cy="1625600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89" y="1395483"/>
            <a:ext cx="7024195" cy="948599"/>
          </a:xfrm>
        </p:spPr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Clarifai.com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22232" y="1304176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2516"/>
            <a:ext cx="13004800" cy="545479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1FDF-CA1F-5D4A-8378-8B198152FCBE}" type="datetime1">
              <a:rPr lang="en-US" smtClean="0"/>
              <a:t>2/5/19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5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103731"/>
            <a:ext cx="11704320" cy="1625600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89" y="1395483"/>
            <a:ext cx="7168693" cy="948599"/>
          </a:xfrm>
        </p:spPr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Clarifai.com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22232" y="1304176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78" y="2926080"/>
            <a:ext cx="10078720" cy="682752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AA68-E9FD-1E44-9CF7-35C7F07BC708}" type="datetime1">
              <a:rPr lang="en-US" smtClean="0"/>
              <a:t>2/5/19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1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103731"/>
            <a:ext cx="11704320" cy="1625600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89" y="1395483"/>
            <a:ext cx="7168693" cy="948599"/>
          </a:xfrm>
        </p:spPr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Clarifai.com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22232" y="1304176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78" y="2926080"/>
            <a:ext cx="10078720" cy="6827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68" y="6197600"/>
            <a:ext cx="6328833" cy="35560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53198-483D-F044-8302-8EFB1C7D7425}" type="datetime1">
              <a:rPr lang="en-US" smtClean="0"/>
              <a:t>2/5/19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28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 descr="lenet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661" y="7073316"/>
            <a:ext cx="9323149" cy="2680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166616"/>
            <a:ext cx="11704320" cy="1625600"/>
          </a:xfrm>
        </p:spPr>
        <p:txBody>
          <a:bodyPr/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Convnets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1853135"/>
            <a:ext cx="8796302" cy="6436925"/>
          </a:xfrm>
        </p:spPr>
        <p:txBody>
          <a:bodyPr>
            <a:normAutofit/>
          </a:bodyPr>
          <a:lstStyle/>
          <a:p>
            <a:r>
              <a:rPr lang="en-US" sz="4000" dirty="0"/>
              <a:t>Feed-forward: </a:t>
            </a:r>
          </a:p>
          <a:p>
            <a:pPr lvl="1"/>
            <a:r>
              <a:rPr lang="en-US" sz="3400" dirty="0"/>
              <a:t>Convolve input</a:t>
            </a:r>
          </a:p>
          <a:p>
            <a:pPr lvl="1"/>
            <a:r>
              <a:rPr lang="en-US" sz="3400" dirty="0"/>
              <a:t>Non-linearity (rectified linear)</a:t>
            </a:r>
          </a:p>
          <a:p>
            <a:pPr lvl="1"/>
            <a:r>
              <a:rPr lang="en-US" sz="3400" dirty="0"/>
              <a:t>Pooling (local max)</a:t>
            </a:r>
          </a:p>
          <a:p>
            <a:r>
              <a:rPr lang="en-US" sz="4000" dirty="0"/>
              <a:t>Supervised</a:t>
            </a:r>
          </a:p>
          <a:p>
            <a:r>
              <a:rPr lang="en-US" sz="4000" dirty="0"/>
              <a:t>Train convolutional filters by </a:t>
            </a:r>
            <a:br>
              <a:rPr lang="en-US" sz="4000" dirty="0"/>
            </a:br>
            <a:r>
              <a:rPr lang="en-US" sz="4000" dirty="0"/>
              <a:t>back-propagating classification error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108648" y="7315041"/>
            <a:ext cx="3574278" cy="7004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Input Image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08648" y="5840940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Convolution (Learned)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08648" y="4424481"/>
            <a:ext cx="3574278" cy="700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Non-linearity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132648" y="2988806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Pooling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10607563" y="6599045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10612922" y="5182580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10618281" y="3785332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83665" y="8968843"/>
            <a:ext cx="3494478" cy="685191"/>
          </a:xfrm>
          <a:prstGeom prst="rect">
            <a:avLst/>
          </a:prstGeom>
        </p:spPr>
        <p:txBody>
          <a:bodyPr wrap="none" lIns="129918" tIns="64962" rIns="129918" bIns="64962">
            <a:spAutoFit/>
          </a:bodyPr>
          <a:lstStyle/>
          <a:p>
            <a:r>
              <a:rPr lang="en-US" dirty="0" err="1" smtClean="0"/>
              <a:t>LeCun</a:t>
            </a:r>
            <a:r>
              <a:rPr lang="en-US" dirty="0" smtClean="0"/>
              <a:t> et al. 1998</a:t>
            </a:r>
          </a:p>
        </p:txBody>
      </p:sp>
      <p:sp>
        <p:nvSpPr>
          <p:cNvPr id="14" name="Up Arrow 13"/>
          <p:cNvSpPr/>
          <p:nvPr/>
        </p:nvSpPr>
        <p:spPr>
          <a:xfrm>
            <a:off x="10623640" y="2349656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103868" y="1575390"/>
            <a:ext cx="3574278" cy="700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Feature maps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22232" y="1350290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06439-1EF4-0A42-BC76-EE6B1B15DAE4}" type="datetime1">
              <a:rPr lang="en-US" smtClean="0"/>
              <a:t>2/5/19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9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Operations in each layer</a:t>
            </a:r>
          </a:p>
          <a:p>
            <a:endParaRPr lang="en-US" dirty="0"/>
          </a:p>
          <a:p>
            <a:r>
              <a:rPr lang="en-US" dirty="0" smtClean="0"/>
              <a:t>Architecture</a:t>
            </a:r>
          </a:p>
          <a:p>
            <a:endParaRPr lang="en-US" dirty="0"/>
          </a:p>
          <a:p>
            <a:r>
              <a:rPr lang="en-US" dirty="0" smtClean="0"/>
              <a:t>Training</a:t>
            </a:r>
          </a:p>
          <a:p>
            <a:endParaRPr lang="en-US" dirty="0"/>
          </a:p>
          <a:p>
            <a:r>
              <a:rPr lang="en-US" dirty="0" smtClean="0"/>
              <a:t>Results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FE20-D7FA-0945-9530-051E11EFF11C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66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50240" y="0"/>
            <a:ext cx="11704320" cy="1625600"/>
          </a:xfrm>
        </p:spPr>
        <p:txBody>
          <a:bodyPr/>
          <a:lstStyle/>
          <a:p>
            <a:pPr eaLnBrk="1" hangingPunct="1"/>
            <a:r>
              <a:rPr lang="en-US" sz="4600" dirty="0">
                <a:solidFill>
                  <a:srgbClr val="000000"/>
                </a:solidFill>
                <a:latin typeface="Albertus Extra Bold" charset="0"/>
              </a:rPr>
              <a:t>Operations in Each Layer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650240" y="2275848"/>
            <a:ext cx="11704320" cy="64369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Convolution with learned filters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Nonlinearity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Optional sub-sampling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EB169-2E9F-054B-8030-C02DF7E1F455}" type="datetime1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6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ter_z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t="7861" r="9666" b="12045"/>
          <a:stretch>
            <a:fillRect/>
          </a:stretch>
        </p:blipFill>
        <p:spPr bwMode="auto">
          <a:xfrm>
            <a:off x="7044276" y="2167486"/>
            <a:ext cx="5822810" cy="388112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650240" y="-108373"/>
            <a:ext cx="11704320" cy="1625600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  <a:latin typeface="Albertus Extra Bold" charset="0"/>
              </a:rPr>
              <a:t>Filtering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08374" y="1691081"/>
            <a:ext cx="6923851" cy="2932848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Convolution</a:t>
            </a:r>
          </a:p>
          <a:p>
            <a:pPr lvl="1">
              <a:defRPr/>
            </a:pPr>
            <a:r>
              <a:rPr lang="en-US" sz="3400" dirty="0">
                <a:solidFill>
                  <a:srgbClr val="000000"/>
                </a:solidFill>
                <a:latin typeface="Adobe Caslon Pro" charset="0"/>
              </a:rPr>
              <a:t>Filter is learned during training</a:t>
            </a:r>
          </a:p>
          <a:p>
            <a:pPr lvl="1">
              <a:defRPr/>
            </a:pPr>
            <a:r>
              <a:rPr lang="en-US" sz="3400" dirty="0">
                <a:solidFill>
                  <a:srgbClr val="000000"/>
                </a:solidFill>
                <a:latin typeface="Adobe Caslon Pro" charset="0"/>
              </a:rPr>
              <a:t>Same filter at each location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600960" y="205459"/>
            <a:ext cx="8019627" cy="1083733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9918" tIns="64962" rIns="129918" bIns="64962" anchor="ctr"/>
          <a:lstStyle/>
          <a:p>
            <a:pPr defTabSz="649688">
              <a:defRPr/>
            </a:pPr>
            <a:endParaRPr lang="en-US" sz="5100" dirty="0">
              <a:solidFill>
                <a:srgbClr val="000000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5" name="Picture 1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2" y="5093547"/>
            <a:ext cx="5852160" cy="390144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t="4254" r="50287" b="52721"/>
          <a:stretch>
            <a:fillRect/>
          </a:stretch>
        </p:blipFill>
        <p:spPr bwMode="auto">
          <a:xfrm>
            <a:off x="85818" y="5093556"/>
            <a:ext cx="1106311" cy="10995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lter_z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8075" r="9827" b="11832"/>
          <a:stretch>
            <a:fillRect/>
          </a:stretch>
        </p:blipFill>
        <p:spPr bwMode="auto">
          <a:xfrm>
            <a:off x="6829784" y="5093553"/>
            <a:ext cx="5849902" cy="394885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Rectangle 6"/>
          <p:cNvSpPr>
            <a:spLocks noChangeArrowheads="1"/>
          </p:cNvSpPr>
          <p:nvPr/>
        </p:nvSpPr>
        <p:spPr bwMode="auto">
          <a:xfrm>
            <a:off x="2600974" y="8900167"/>
            <a:ext cx="1429649" cy="74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9918" tIns="64962" rIns="129918" bIns="64962">
            <a:spAutoFit/>
          </a:bodyPr>
          <a:lstStyle/>
          <a:p>
            <a:pPr defTabSz="649688"/>
            <a:r>
              <a:rPr lang="en-US" sz="4000">
                <a:latin typeface="Adobe Caslon Pro" charset="0"/>
              </a:rPr>
              <a:t>Input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122641" y="8886619"/>
            <a:ext cx="3170571" cy="74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9918" tIns="64962" rIns="129918" bIns="64962">
            <a:spAutoFit/>
          </a:bodyPr>
          <a:lstStyle/>
          <a:p>
            <a:pPr defTabSz="649688"/>
            <a:r>
              <a:rPr lang="en-US" sz="4000">
                <a:latin typeface="Adobe Caslon Pro" charset="0"/>
              </a:rPr>
              <a:t>Feature Map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6071165" y="6827520"/>
            <a:ext cx="650240" cy="43349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29918" tIns="64962" rIns="129918" bIns="64962" anchor="ctr"/>
          <a:lstStyle/>
          <a:p>
            <a:pPr defTabSz="649688">
              <a:defRPr/>
            </a:pPr>
            <a:endParaRPr lang="en-US"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7" t="4254" r="28177" b="52721"/>
          <a:stretch>
            <a:fillRect/>
          </a:stretch>
        </p:blipFill>
        <p:spPr bwMode="auto">
          <a:xfrm>
            <a:off x="85818" y="5093556"/>
            <a:ext cx="1106311" cy="1099538"/>
          </a:xfrm>
          <a:prstGeom prst="rect">
            <a:avLst/>
          </a:prstGeom>
          <a:noFill/>
          <a:ln w="25400">
            <a:solidFill>
              <a:srgbClr val="12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>
            <a:spLocks noChangeArrowheads="1"/>
          </p:cNvSpPr>
          <p:nvPr/>
        </p:nvSpPr>
        <p:spPr bwMode="auto">
          <a:xfrm rot="-1977863">
            <a:off x="6141055" y="5146154"/>
            <a:ext cx="650240" cy="45757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29918" tIns="64962" rIns="129918" bIns="64962" anchor="ctr"/>
          <a:lstStyle/>
          <a:p>
            <a:pPr defTabSz="649688">
              <a:defRPr/>
            </a:pPr>
            <a:endParaRPr lang="en-US"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85655" y="5310310"/>
            <a:ext cx="291254" cy="1793186"/>
          </a:xfrm>
          <a:prstGeom prst="rect">
            <a:avLst/>
          </a:prstGeom>
        </p:spPr>
        <p:txBody>
          <a:bodyPr lIns="129918" tIns="64962" rIns="129918" bIns="64962">
            <a:spAutoFit/>
          </a:bodyPr>
          <a:lstStyle/>
          <a:p>
            <a:pPr defTabSz="649688">
              <a:defRPr/>
            </a:pPr>
            <a:r>
              <a:rPr lang="en-US" dirty="0">
                <a:latin typeface="Calibri"/>
                <a:ea typeface="+mn-ea"/>
                <a:cs typeface="+mn-cs"/>
              </a:rPr>
              <a:t>...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373F7-B33C-C043-BD32-0C6875F6C99D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06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15" grpId="0" animBg="1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ter_z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t="7861" r="9666" b="12045"/>
          <a:stretch>
            <a:fillRect/>
          </a:stretch>
        </p:blipFill>
        <p:spPr bwMode="auto">
          <a:xfrm>
            <a:off x="7044276" y="2167486"/>
            <a:ext cx="5822810" cy="388112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650240" y="-108373"/>
            <a:ext cx="11704320" cy="1625600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  <a:latin typeface="Albertus Extra Bold" charset="0"/>
              </a:rPr>
              <a:t>Filtering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600960" y="205459"/>
            <a:ext cx="8019627" cy="1083733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9918" tIns="64962" rIns="129918" bIns="64962" anchor="ctr"/>
          <a:lstStyle/>
          <a:p>
            <a:pPr defTabSz="649688">
              <a:defRPr/>
            </a:pPr>
            <a:endParaRPr lang="en-US" sz="5100" dirty="0">
              <a:solidFill>
                <a:srgbClr val="000000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5" name="Picture 1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47" y="5563165"/>
            <a:ext cx="5219984" cy="347998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lter_z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8075" r="9827" b="11832"/>
          <a:stretch>
            <a:fillRect/>
          </a:stretch>
        </p:blipFill>
        <p:spPr bwMode="auto">
          <a:xfrm>
            <a:off x="6829784" y="5093553"/>
            <a:ext cx="5849902" cy="394885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Rectangle 6"/>
          <p:cNvSpPr>
            <a:spLocks noChangeArrowheads="1"/>
          </p:cNvSpPr>
          <p:nvPr/>
        </p:nvSpPr>
        <p:spPr bwMode="auto">
          <a:xfrm>
            <a:off x="2600974" y="8900167"/>
            <a:ext cx="1429649" cy="74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9918" tIns="64962" rIns="129918" bIns="64962">
            <a:spAutoFit/>
          </a:bodyPr>
          <a:lstStyle/>
          <a:p>
            <a:pPr defTabSz="649688"/>
            <a:r>
              <a:rPr lang="en-US" sz="4000">
                <a:latin typeface="Adobe Caslon Pro" charset="0"/>
              </a:rPr>
              <a:t>Input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122641" y="8886619"/>
            <a:ext cx="3170571" cy="74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9918" tIns="64962" rIns="129918" bIns="64962">
            <a:spAutoFit/>
          </a:bodyPr>
          <a:lstStyle/>
          <a:p>
            <a:pPr defTabSz="649688"/>
            <a:r>
              <a:rPr lang="en-US" sz="4000">
                <a:latin typeface="Adobe Caslon Pro" charset="0"/>
              </a:rPr>
              <a:t>Feature Map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6071165" y="6827520"/>
            <a:ext cx="650240" cy="43349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29918" tIns="64962" rIns="129918" bIns="64962" anchor="ctr"/>
          <a:lstStyle/>
          <a:p>
            <a:pPr defTabSz="649688">
              <a:defRPr/>
            </a:pPr>
            <a:endParaRPr lang="en-US"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7" t="4254" r="28177" b="52721"/>
          <a:stretch>
            <a:fillRect/>
          </a:stretch>
        </p:blipFill>
        <p:spPr bwMode="auto">
          <a:xfrm>
            <a:off x="422978" y="5551133"/>
            <a:ext cx="932897" cy="927185"/>
          </a:xfrm>
          <a:prstGeom prst="rect">
            <a:avLst/>
          </a:prstGeom>
          <a:noFill/>
          <a:ln w="25400">
            <a:solidFill>
              <a:srgbClr val="12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>
            <a:spLocks noChangeArrowheads="1"/>
          </p:cNvSpPr>
          <p:nvPr/>
        </p:nvSpPr>
        <p:spPr bwMode="auto">
          <a:xfrm rot="-1977863">
            <a:off x="6141055" y="5146154"/>
            <a:ext cx="650240" cy="45757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29918" tIns="64962" rIns="129918" bIns="64962" anchor="ctr"/>
          <a:lstStyle/>
          <a:p>
            <a:pPr defTabSz="649688">
              <a:defRPr/>
            </a:pPr>
            <a:endParaRPr lang="en-US"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85655" y="5310310"/>
            <a:ext cx="291254" cy="1793186"/>
          </a:xfrm>
          <a:prstGeom prst="rect">
            <a:avLst/>
          </a:prstGeom>
        </p:spPr>
        <p:txBody>
          <a:bodyPr lIns="129918" tIns="64962" rIns="129918" bIns="64962">
            <a:spAutoFit/>
          </a:bodyPr>
          <a:lstStyle/>
          <a:p>
            <a:pPr defTabSz="649688">
              <a:defRPr/>
            </a:pPr>
            <a:r>
              <a:rPr lang="en-US" dirty="0">
                <a:latin typeface="Calibri"/>
                <a:ea typeface="+mn-ea"/>
                <a:cs typeface="+mn-cs"/>
              </a:rPr>
              <a:t>...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40830" y="1493144"/>
            <a:ext cx="6767313" cy="270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29918" tIns="64962" rIns="129918" bIns="64962" numCol="1" anchor="t" anchorCtr="0" compatLnSpc="1">
            <a:prstTxWarp prst="textNoShape">
              <a:avLst/>
            </a:prstTxWarp>
          </a:bodyPr>
          <a:lstStyle>
            <a:lvl1pPr marL="342580" indent="-3425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ＭＳ Ｐゴシック" charset="0"/>
              </a:defRPr>
            </a:lvl1pPr>
            <a:lvl2pPr marL="742257" indent="-28548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2pPr>
            <a:lvl3pPr marL="1141935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3pPr>
            <a:lvl4pPr marL="1598708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4pPr>
            <a:lvl5pPr marL="2055482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5pPr>
            <a:lvl6pPr marL="2512255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029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803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576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Local -&gt;</a:t>
            </a:r>
          </a:p>
          <a:p>
            <a:pPr lvl="1"/>
            <a:r>
              <a:rPr lang="en-US" sz="3400" dirty="0">
                <a:solidFill>
                  <a:srgbClr val="000000"/>
                </a:solidFill>
                <a:latin typeface="Adobe Caslon Pro" charset="0"/>
              </a:rPr>
              <a:t>Each unit layer looks at local window</a:t>
            </a:r>
          </a:p>
          <a:p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Static statistics -&gt;</a:t>
            </a:r>
          </a:p>
          <a:p>
            <a:pPr lvl="1"/>
            <a:r>
              <a:rPr lang="en-US" sz="3400" dirty="0">
                <a:solidFill>
                  <a:srgbClr val="000000"/>
                </a:solidFill>
                <a:latin typeface="Adobe Caslon Pro" charset="0"/>
              </a:rPr>
              <a:t>Same feature computed everywhere</a:t>
            </a:r>
          </a:p>
          <a:p>
            <a:pPr marL="649621" lvl="1" indent="0">
              <a:buNone/>
            </a:pPr>
            <a:endParaRPr lang="en-US" sz="3400" dirty="0">
              <a:solidFill>
                <a:srgbClr val="000000"/>
              </a:solidFill>
              <a:latin typeface="Adobe Caslon Pr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6BFCF-EA5E-E145-9750-1C4E3ACEC428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19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 descr="lenet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42" y="5527041"/>
            <a:ext cx="12723749" cy="3657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430" y="227535"/>
            <a:ext cx="9461429" cy="1372665"/>
          </a:xfrm>
        </p:spPr>
        <p:txBody>
          <a:bodyPr>
            <a:normAutofit/>
          </a:bodyPr>
          <a:lstStyle/>
          <a:p>
            <a:r>
              <a:rPr lang="en-US" dirty="0" smtClean="0"/>
              <a:t>Convolutional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618" y="1665750"/>
            <a:ext cx="11704320" cy="7726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Began with </a:t>
            </a:r>
            <a:r>
              <a:rPr lang="en-US" dirty="0" err="1" smtClean="0"/>
              <a:t>LeCun</a:t>
            </a:r>
            <a:r>
              <a:rPr lang="en-US" dirty="0" smtClean="0"/>
              <a:t> et al. 1989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688EC-65B6-A14A-895A-8A462B3D44F9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50239" y="2713352"/>
            <a:ext cx="12123952" cy="2492587"/>
          </a:xfrm>
          <a:prstGeom prst="rect">
            <a:avLst/>
          </a:prstGeom>
        </p:spPr>
        <p:txBody>
          <a:bodyPr vert="horz" lIns="129918" tIns="64962" rIns="129918" bIns="64962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dobe Caslon Pro"/>
                <a:ea typeface="+mn-ea"/>
                <a:cs typeface="Adobe Caslon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dobe Caslon Pro"/>
                <a:ea typeface="+mn-ea"/>
                <a:cs typeface="Adobe Caslon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dobe Caslon Pro"/>
                <a:ea typeface="+mn-ea"/>
                <a:cs typeface="Adobe Caslon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dobe Caslon Pro"/>
                <a:ea typeface="+mn-ea"/>
                <a:cs typeface="Adobe Caslon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dobe Caslon Pro"/>
                <a:ea typeface="+mn-ea"/>
                <a:cs typeface="Adobe Casl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Small, local receptive fields and learned features (kernels): locality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These are replicated across the image: stationary statistics 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Spatial pooling: translation invariance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Objects are made of parts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: receptive fields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get larger deeper in the net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r="17363"/>
          <a:stretch/>
        </p:blipFill>
        <p:spPr>
          <a:xfrm>
            <a:off x="10044534" y="204541"/>
            <a:ext cx="2309391" cy="2508811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748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Stop &amp; look at demo...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linkClick r:id="rId2"/>
              </a:rPr>
              <a:t>http://cs231n.github.io/convolutional-networks/#</a:t>
            </a:r>
            <a:r>
              <a:rPr lang="en-US" dirty="0" err="1">
                <a:solidFill>
                  <a:srgbClr val="000000"/>
                </a:solidFill>
                <a:hlinkClick r:id="rId2"/>
              </a:rPr>
              <a:t>conv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12A86-84E8-574D-A6AB-DB84B81B4390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60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50240" y="-108373"/>
            <a:ext cx="11704320" cy="1625600"/>
          </a:xfrm>
        </p:spPr>
        <p:txBody>
          <a:bodyPr/>
          <a:lstStyle/>
          <a:p>
            <a:pPr marL="487217" indent="-487217">
              <a:spcBef>
                <a:spcPct val="20000"/>
              </a:spcBef>
            </a:pPr>
            <a:r>
              <a:rPr lang="en-US" sz="4600" dirty="0">
                <a:solidFill>
                  <a:srgbClr val="000000"/>
                </a:solidFill>
                <a:latin typeface="Albertus Extra Bold" charset="0"/>
              </a:rPr>
              <a:t>Non-Linearity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541870" y="1950728"/>
            <a:ext cx="11704320" cy="64369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Rectified linear function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Applied per-pixel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output = max(0,input)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600960" y="205459"/>
            <a:ext cx="8019627" cy="1083733"/>
          </a:xfrm>
          <a:prstGeom prst="round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9918" tIns="64962" rIns="129918" bIns="64962" anchor="ctr"/>
          <a:lstStyle/>
          <a:p>
            <a:pPr defTabSz="649688">
              <a:defRPr/>
            </a:pPr>
            <a:endParaRPr lang="en-US" sz="5100" dirty="0">
              <a:solidFill>
                <a:srgbClr val="000000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366" t="5805" r="6355" b="595"/>
          <a:stretch/>
        </p:blipFill>
        <p:spPr>
          <a:xfrm>
            <a:off x="8382000" y="1827333"/>
            <a:ext cx="3057138" cy="2458895"/>
          </a:xfrm>
          <a:prstGeom prst="rect">
            <a:avLst/>
          </a:prstGeom>
        </p:spPr>
      </p:pic>
      <p:pic>
        <p:nvPicPr>
          <p:cNvPr id="2" name="Picture 1" descr="feat1_rel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494" y="4920676"/>
            <a:ext cx="5886839" cy="3988139"/>
          </a:xfrm>
          <a:prstGeom prst="rect">
            <a:avLst/>
          </a:prstGeom>
        </p:spPr>
      </p:pic>
      <p:pic>
        <p:nvPicPr>
          <p:cNvPr id="11" name="Picture 10" descr="filter_z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8075" r="9827" b="11832"/>
          <a:stretch>
            <a:fillRect/>
          </a:stretch>
        </p:blipFill>
        <p:spPr bwMode="auto">
          <a:xfrm>
            <a:off x="194238" y="4976248"/>
            <a:ext cx="5849902" cy="394885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307476" y="4289240"/>
            <a:ext cx="3680067" cy="654427"/>
          </a:xfrm>
          <a:prstGeom prst="rect">
            <a:avLst/>
          </a:prstGeom>
        </p:spPr>
        <p:txBody>
          <a:bodyPr wrap="none" lIns="129932" tIns="64969" rIns="129932" bIns="64969">
            <a:spAutoFit/>
          </a:bodyPr>
          <a:lstStyle/>
          <a:p>
            <a:pPr defTabSz="649688"/>
            <a:r>
              <a:rPr lang="en-US" sz="3400" dirty="0">
                <a:latin typeface="Adobe Caslon Pro" charset="0"/>
              </a:rPr>
              <a:t>Input feature map</a:t>
            </a:r>
            <a:endParaRPr lang="en-US" sz="2000" dirty="0"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33920" y="4277947"/>
            <a:ext cx="4019215" cy="654427"/>
          </a:xfrm>
          <a:prstGeom prst="rect">
            <a:avLst/>
          </a:prstGeom>
        </p:spPr>
        <p:txBody>
          <a:bodyPr wrap="none" lIns="129932" tIns="64969" rIns="129932" bIns="64969">
            <a:spAutoFit/>
          </a:bodyPr>
          <a:lstStyle/>
          <a:p>
            <a:pPr defTabSz="649688"/>
            <a:r>
              <a:rPr lang="en-US" sz="3400" dirty="0">
                <a:latin typeface="Adobe Caslon Pro" charset="0"/>
              </a:rPr>
              <a:t>Output feature map</a:t>
            </a:r>
            <a:endParaRPr lang="en-US" sz="2000" dirty="0">
              <a:latin typeface="Calibri"/>
            </a:endParaRPr>
          </a:p>
        </p:txBody>
      </p:sp>
      <p:sp>
        <p:nvSpPr>
          <p:cNvPr id="14" name="Right Arrow 13"/>
          <p:cNvSpPr>
            <a:spLocks noChangeArrowheads="1"/>
          </p:cNvSpPr>
          <p:nvPr/>
        </p:nvSpPr>
        <p:spPr bwMode="auto">
          <a:xfrm>
            <a:off x="6158845" y="6849928"/>
            <a:ext cx="650240" cy="43349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29918" tIns="64962" rIns="129918" bIns="64962" anchor="ctr"/>
          <a:lstStyle/>
          <a:p>
            <a:pPr defTabSz="649688">
              <a:defRPr/>
            </a:pPr>
            <a:endParaRPr lang="en-US"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9454" y="8925103"/>
            <a:ext cx="5627563" cy="500539"/>
          </a:xfrm>
          <a:prstGeom prst="rect">
            <a:avLst/>
          </a:prstGeom>
          <a:noFill/>
        </p:spPr>
        <p:txBody>
          <a:bodyPr wrap="square" lIns="129932" tIns="64969" rIns="129932" bIns="64969" rtlCol="0">
            <a:spAutoFit/>
          </a:bodyPr>
          <a:lstStyle/>
          <a:p>
            <a:pPr defTabSz="649688"/>
            <a:r>
              <a:rPr lang="en-US" sz="2400" dirty="0" smtClean="0">
                <a:latin typeface="Calibri"/>
                <a:ea typeface="+mn-ea"/>
                <a:cs typeface="+mn-cs"/>
              </a:rPr>
              <a:t>Black = negative; white = positive values</a:t>
            </a:r>
            <a:endParaRPr lang="en-US" sz="2400" dirty="0"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56634" y="8908815"/>
            <a:ext cx="5627563" cy="500539"/>
          </a:xfrm>
          <a:prstGeom prst="rect">
            <a:avLst/>
          </a:prstGeom>
          <a:noFill/>
        </p:spPr>
        <p:txBody>
          <a:bodyPr wrap="square" lIns="129932" tIns="64969" rIns="129932" bIns="64969" rtlCol="0">
            <a:spAutoFit/>
          </a:bodyPr>
          <a:lstStyle/>
          <a:p>
            <a:pPr defTabSz="649688"/>
            <a:r>
              <a:rPr lang="en-US" sz="2400" dirty="0" smtClean="0">
                <a:latin typeface="Calibri"/>
                <a:ea typeface="+mn-ea"/>
                <a:cs typeface="+mn-cs"/>
              </a:rPr>
              <a:t>Only non-negative values</a:t>
            </a:r>
            <a:endParaRPr lang="en-US" sz="2400" dirty="0"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8776-C6A3-A049-849C-A9C66847DD93}" type="datetime1">
              <a:rPr lang="en-US" smtClean="0"/>
              <a:t>2/5/19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7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 animBg="1"/>
      <p:bldP spid="9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50240" y="-108373"/>
            <a:ext cx="11704320" cy="1625600"/>
          </a:xfrm>
        </p:spPr>
        <p:txBody>
          <a:bodyPr/>
          <a:lstStyle/>
          <a:p>
            <a:pPr marL="487217" indent="-487217">
              <a:spcBef>
                <a:spcPct val="20000"/>
              </a:spcBef>
            </a:pPr>
            <a:r>
              <a:rPr lang="en-US" sz="4600" dirty="0">
                <a:solidFill>
                  <a:srgbClr val="FFFFFF"/>
                </a:solidFill>
                <a:latin typeface="Albertus Extra Bold" charset="0"/>
              </a:rPr>
              <a:t>Non-Linearity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541870" y="1950728"/>
            <a:ext cx="11704320" cy="6436925"/>
          </a:xfrm>
        </p:spPr>
        <p:txBody>
          <a:bodyPr/>
          <a:lstStyle/>
          <a:p>
            <a:r>
              <a:rPr lang="en-US" dirty="0" smtClean="0">
                <a:latin typeface="Adobe Caslon Pro" charset="0"/>
              </a:rPr>
              <a:t>Other choices:</a:t>
            </a:r>
            <a:endParaRPr lang="en-US" dirty="0">
              <a:latin typeface="Adobe Caslon Pro" charset="0"/>
            </a:endParaRPr>
          </a:p>
          <a:p>
            <a:pPr lvl="1"/>
            <a:r>
              <a:rPr lang="en-US" dirty="0" err="1" smtClean="0">
                <a:solidFill>
                  <a:srgbClr val="FF0000"/>
                </a:solidFill>
                <a:latin typeface="Adobe Caslon Pro" charset="0"/>
              </a:rPr>
              <a:t>Tanh</a:t>
            </a:r>
            <a:endParaRPr lang="en-US" dirty="0">
              <a:solidFill>
                <a:srgbClr val="FF0000"/>
              </a:solidFill>
              <a:latin typeface="Adobe Caslon Pro" charset="0"/>
            </a:endParaRPr>
          </a:p>
          <a:p>
            <a:pPr lvl="1"/>
            <a:r>
              <a:rPr lang="en-US" dirty="0" smtClean="0">
                <a:solidFill>
                  <a:srgbClr val="12FF00"/>
                </a:solidFill>
                <a:latin typeface="Adobe Caslon Pro" charset="0"/>
              </a:rPr>
              <a:t>Sigmoid</a:t>
            </a:r>
            <a:r>
              <a:rPr lang="en-US" dirty="0" smtClean="0">
                <a:latin typeface="Adobe Caslon Pro" charset="0"/>
              </a:rPr>
              <a:t>: 1/(1+exp(-x))</a:t>
            </a:r>
          </a:p>
          <a:p>
            <a:pPr lvl="1"/>
            <a:r>
              <a:rPr lang="en-US" dirty="0" err="1" smtClean="0">
                <a:solidFill>
                  <a:srgbClr val="3366FF"/>
                </a:solidFill>
                <a:latin typeface="Adobe Caslon Pro" charset="0"/>
              </a:rPr>
              <a:t>PReLU</a:t>
            </a:r>
            <a:endParaRPr lang="en-US" dirty="0" smtClean="0">
              <a:solidFill>
                <a:srgbClr val="3366FF"/>
              </a:solidFill>
              <a:latin typeface="Adobe Caslon Pro" charset="0"/>
            </a:endParaRPr>
          </a:p>
          <a:p>
            <a:pPr lvl="2"/>
            <a:endParaRPr lang="en-US" dirty="0" smtClean="0">
              <a:solidFill>
                <a:srgbClr val="FFFFFF"/>
              </a:solidFill>
              <a:latin typeface="Adobe Caslon Pro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600960" y="205459"/>
            <a:ext cx="8019627" cy="1083733"/>
          </a:xfrm>
          <a:prstGeom prst="round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9918" tIns="64962" rIns="129918" bIns="64962" anchor="ctr"/>
          <a:lstStyle/>
          <a:p>
            <a:pPr algn="ctr">
              <a:defRPr/>
            </a:pPr>
            <a:endParaRPr lang="en-US" sz="51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an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13" y="2155350"/>
            <a:ext cx="2747096" cy="2059093"/>
          </a:xfrm>
          <a:prstGeom prst="rect">
            <a:avLst/>
          </a:prstGeom>
        </p:spPr>
      </p:pic>
      <p:pic>
        <p:nvPicPr>
          <p:cNvPr id="8" name="Picture 7" descr="sigmo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93" y="2155349"/>
            <a:ext cx="2763261" cy="20712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89914" y="4834617"/>
            <a:ext cx="7900496" cy="40866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32" tIns="64969" rIns="129932" bIns="64969" spcCol="0"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503" y="4757637"/>
            <a:ext cx="4654750" cy="4332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896" y="5336908"/>
            <a:ext cx="3938388" cy="1376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1503" y="8976928"/>
            <a:ext cx="2221653" cy="77667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50240" y="7771391"/>
            <a:ext cx="7985760" cy="1331536"/>
          </a:xfrm>
          <a:prstGeom prst="rect">
            <a:avLst/>
          </a:prstGeom>
        </p:spPr>
        <p:txBody>
          <a:bodyPr wrap="square" lIns="129932" tIns="64969" rIns="129932" bIns="64969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dobe Caslon Pro" charset="0"/>
              </a:rPr>
              <a:t>[</a:t>
            </a:r>
            <a:r>
              <a:rPr lang="en-US" sz="2000" dirty="0" smtClean="0">
                <a:latin typeface="Adobe Caslon Pro" charset="0"/>
              </a:rPr>
              <a:t>Delving </a:t>
            </a:r>
            <a:r>
              <a:rPr lang="en-US" sz="2000" dirty="0">
                <a:latin typeface="Adobe Caslon Pro" charset="0"/>
              </a:rPr>
              <a:t>Deep into Rectifiers: Surpassing Human-Level Performance on </a:t>
            </a:r>
            <a:r>
              <a:rPr lang="en-US" sz="2000" dirty="0" err="1">
                <a:latin typeface="Adobe Caslon Pro" charset="0"/>
              </a:rPr>
              <a:t>ImageNet</a:t>
            </a:r>
            <a:r>
              <a:rPr lang="en-US" sz="2000" dirty="0">
                <a:latin typeface="Adobe Caslon Pro" charset="0"/>
              </a:rPr>
              <a:t> Classification, </a:t>
            </a:r>
            <a:r>
              <a:rPr lang="en-US" sz="2000" dirty="0" err="1">
                <a:latin typeface="Adobe Caslon Pro" charset="0"/>
              </a:rPr>
              <a:t>Kaiming</a:t>
            </a:r>
            <a:r>
              <a:rPr lang="en-US" sz="2000" dirty="0">
                <a:latin typeface="Adobe Caslon Pro" charset="0"/>
              </a:rPr>
              <a:t> He et al. </a:t>
            </a:r>
            <a:r>
              <a:rPr lang="en-US" sz="2000" dirty="0" smtClean="0">
                <a:latin typeface="Adobe Caslon Pro" charset="0"/>
              </a:rPr>
              <a:t>arXiv</a:t>
            </a:r>
            <a:r>
              <a:rPr lang="en-US" sz="2000" dirty="0">
                <a:latin typeface="Adobe Caslon Pro" charset="0"/>
              </a:rPr>
              <a:t>:1502.01852v1.pdf, Feb 2015 </a:t>
            </a:r>
            <a:r>
              <a:rPr lang="en-US" sz="2000" dirty="0" smtClean="0">
                <a:latin typeface="Adobe Caslon Pro" charset="0"/>
              </a:rPr>
              <a:t>]</a:t>
            </a:r>
            <a:endParaRPr lang="en-US" sz="2000" dirty="0">
              <a:latin typeface="Adobe Caslon Pro" charset="0"/>
            </a:endParaRPr>
          </a:p>
          <a:p>
            <a:endParaRPr lang="en-US" sz="1800" dirty="0">
              <a:latin typeface="Adobe Caslon Pr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0AAE-3B38-DF40-979C-491497B7F8ED}" type="datetime1">
              <a:rPr lang="en-US" smtClean="0"/>
              <a:t>2/5/19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0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1288439" y="147886"/>
            <a:ext cx="11704320" cy="16256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lbertus Extra Bold" charset="0"/>
              </a:rPr>
              <a:t>Spatial Pooling</a:t>
            </a:r>
            <a:endParaRPr lang="en-US" dirty="0">
              <a:solidFill>
                <a:srgbClr val="000000"/>
              </a:solidFill>
              <a:latin typeface="Albertus Extra Bold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636987" y="434059"/>
            <a:ext cx="8019627" cy="1083733"/>
          </a:xfrm>
          <a:prstGeom prst="round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9918" tIns="64962" rIns="129918" bIns="64962" anchor="ctr"/>
          <a:lstStyle/>
          <a:p>
            <a:pPr algn="ctr">
              <a:defRPr/>
            </a:pPr>
            <a:endParaRPr lang="en-US" sz="5100" dirty="0">
              <a:solidFill>
                <a:srgbClr val="000000"/>
              </a:solidFill>
              <a:latin typeface="Adobe Caslon Pro"/>
              <a:cs typeface="Adobe Caslon Pro"/>
            </a:endParaRPr>
          </a:p>
        </p:txBody>
      </p:sp>
      <p:sp>
        <p:nvSpPr>
          <p:cNvPr id="62" name="Content Placeholder 2"/>
          <p:cNvSpPr>
            <a:spLocks noGrp="1"/>
          </p:cNvSpPr>
          <p:nvPr>
            <p:ph idx="1"/>
          </p:nvPr>
        </p:nvSpPr>
        <p:spPr>
          <a:xfrm>
            <a:off x="638202" y="1762765"/>
            <a:ext cx="11704320" cy="6436925"/>
          </a:xfrm>
          <a:noFill/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Computation: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dobe Caslon Pro" charset="0"/>
              </a:rPr>
              <a:t>Max is </a:t>
            </a:r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best empirically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Adobe Caslon Pro" charset="0"/>
              </a:rPr>
              <a:t>sum or </a:t>
            </a:r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average </a:t>
            </a:r>
            <a:r>
              <a:rPr lang="en-US" dirty="0">
                <a:solidFill>
                  <a:srgbClr val="000000"/>
                </a:solidFill>
                <a:latin typeface="Adobe Caslon Pro" charset="0"/>
              </a:rPr>
              <a:t>used much </a:t>
            </a:r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less</a:t>
            </a:r>
            <a:endParaRPr lang="en-US" dirty="0">
              <a:solidFill>
                <a:srgbClr val="000000"/>
              </a:solidFill>
              <a:latin typeface="Adobe Caslon Pr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Stride: How far to slide over each time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  <a:latin typeface="Adobe Caslon Pro" charset="0"/>
              </a:rPr>
              <a:t>Tiling</a:t>
            </a:r>
            <a:r>
              <a:rPr lang="en-US" dirty="0" smtClean="0">
                <a:solidFill>
                  <a:srgbClr val="000000"/>
                </a:solidFill>
                <a:latin typeface="Adobe Caslon Pro" charset="0"/>
              </a:rPr>
              <a:t> is pretty standard – no overlap</a:t>
            </a:r>
          </a:p>
          <a:p>
            <a:pPr lvl="1"/>
            <a:endParaRPr lang="en-US" dirty="0" smtClean="0">
              <a:solidFill>
                <a:srgbClr val="000000"/>
              </a:solidFill>
              <a:latin typeface="Adobe Caslon Pro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38202" y="5659516"/>
            <a:ext cx="5093547" cy="3320592"/>
            <a:chOff x="685802" y="3810013"/>
            <a:chExt cx="3581400" cy="2334791"/>
          </a:xfrm>
        </p:grpSpPr>
        <p:pic>
          <p:nvPicPr>
            <p:cNvPr id="40" name="Picture 39" descr="nor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44" t="14581" r="48195" b="51794"/>
            <a:stretch/>
          </p:blipFill>
          <p:spPr>
            <a:xfrm>
              <a:off x="685802" y="3810013"/>
              <a:ext cx="3581400" cy="2334791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>
            <a:xfrm>
              <a:off x="762000" y="3886200"/>
              <a:ext cx="762000" cy="76200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43000" y="3886200"/>
              <a:ext cx="762000" cy="76200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62000" y="4267200"/>
              <a:ext cx="762000" cy="76200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143000" y="4267200"/>
              <a:ext cx="762000" cy="76200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7" name="Picture 6" descr="sum_poo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14442" r="9366" b="17938"/>
          <a:stretch/>
        </p:blipFill>
        <p:spPr>
          <a:xfrm>
            <a:off x="8429039" y="7586141"/>
            <a:ext cx="2747199" cy="178908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586690" y="5975015"/>
            <a:ext cx="2364737" cy="744011"/>
          </a:xfrm>
          <a:prstGeom prst="rect">
            <a:avLst/>
          </a:prstGeom>
        </p:spPr>
        <p:txBody>
          <a:bodyPr wrap="square" lIns="129918" tIns="64962" rIns="129918" bIns="64962"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4000" dirty="0">
                <a:latin typeface="Adobe Caslon Pro" charset="0"/>
              </a:rPr>
              <a:t>Max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586690" y="8128004"/>
            <a:ext cx="2364737" cy="744011"/>
          </a:xfrm>
          <a:prstGeom prst="rect">
            <a:avLst/>
          </a:prstGeom>
        </p:spPr>
        <p:txBody>
          <a:bodyPr wrap="square" lIns="129918" tIns="64962" rIns="129918" bIns="64962"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4000" dirty="0">
                <a:latin typeface="Adobe Caslon Pro" charset="0"/>
              </a:rPr>
              <a:t>Sum</a:t>
            </a:r>
          </a:p>
        </p:txBody>
      </p:sp>
      <p:pic>
        <p:nvPicPr>
          <p:cNvPr id="9" name="Picture 8" descr="max_pool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t="14319" r="9186" b="17450"/>
          <a:stretch/>
        </p:blipFill>
        <p:spPr>
          <a:xfrm>
            <a:off x="8429036" y="5418683"/>
            <a:ext cx="2717110" cy="179277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76974-D156-E74C-9703-875ECF8857EF}" type="datetime1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75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650240" y="0"/>
            <a:ext cx="11704320" cy="16256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Albertus Extra Bold" charset="0"/>
              </a:rPr>
              <a:t>Role of Pooling 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192664" y="1746029"/>
            <a:ext cx="8693949" cy="210199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3700" dirty="0">
                <a:solidFill>
                  <a:srgbClr val="000000"/>
                </a:solidFill>
                <a:latin typeface="Adobe Caslon Pro" charset="0"/>
              </a:rPr>
              <a:t>Spatial pooling</a:t>
            </a:r>
          </a:p>
          <a:p>
            <a:pPr lvl="1" eaLnBrk="1" hangingPunct="1"/>
            <a:r>
              <a:rPr lang="en-US" sz="3700" dirty="0">
                <a:solidFill>
                  <a:srgbClr val="000000"/>
                </a:solidFill>
                <a:latin typeface="Adobe Caslon Pro" charset="0"/>
              </a:rPr>
              <a:t>Invariance to small transformations</a:t>
            </a:r>
          </a:p>
          <a:p>
            <a:pPr lvl="1" eaLnBrk="1" hangingPunct="1"/>
            <a:r>
              <a:rPr lang="en-US" sz="3700" dirty="0">
                <a:solidFill>
                  <a:srgbClr val="000000"/>
                </a:solidFill>
                <a:latin typeface="Adobe Caslon Pro" charset="0"/>
              </a:rPr>
              <a:t>Larger receptive fields </a:t>
            </a:r>
            <a:br>
              <a:rPr lang="en-US" sz="3700" dirty="0">
                <a:solidFill>
                  <a:srgbClr val="000000"/>
                </a:solidFill>
                <a:latin typeface="Adobe Caslon Pro" charset="0"/>
              </a:rPr>
            </a:br>
            <a:r>
              <a:rPr lang="en-US" sz="3700" dirty="0">
                <a:solidFill>
                  <a:srgbClr val="000000"/>
                </a:solidFill>
                <a:latin typeface="Adobe Caslon Pro" charset="0"/>
              </a:rPr>
              <a:t>(see more of input)</a:t>
            </a:r>
          </a:p>
          <a:p>
            <a:pPr lvl="1" eaLnBrk="1" hangingPunct="1">
              <a:lnSpc>
                <a:spcPct val="80000"/>
              </a:lnSpc>
            </a:pPr>
            <a:endParaRPr lang="en-US" sz="3000" dirty="0">
              <a:solidFill>
                <a:srgbClr val="000000"/>
              </a:solidFill>
              <a:latin typeface="Adobe Caslon Pro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625600" y="108373"/>
            <a:ext cx="9645227" cy="1300480"/>
          </a:xfrm>
          <a:prstGeom prst="roundRect">
            <a:avLst/>
          </a:prstGeom>
          <a:noFill/>
          <a:ln w="635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9918" tIns="64962" rIns="129918" bIns="64962" anchor="ctr"/>
          <a:lstStyle/>
          <a:p>
            <a:pPr algn="ctr">
              <a:defRPr/>
            </a:pPr>
            <a:endParaRPr lang="en-US" sz="5100" dirty="0">
              <a:solidFill>
                <a:srgbClr val="000000"/>
              </a:solidFill>
              <a:latin typeface="Adobe Caslon Pro"/>
              <a:cs typeface="Adobe Caslon Pro"/>
            </a:endParaRPr>
          </a:p>
        </p:txBody>
      </p:sp>
      <p:sp>
        <p:nvSpPr>
          <p:cNvPr id="36879" name="Content Placeholder 2"/>
          <p:cNvSpPr txBox="1">
            <a:spLocks/>
          </p:cNvSpPr>
          <p:nvPr/>
        </p:nvSpPr>
        <p:spPr bwMode="auto">
          <a:xfrm>
            <a:off x="7261012" y="8016249"/>
            <a:ext cx="6719147" cy="86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918" tIns="64962" rIns="129918" bIns="64962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dirty="0" err="1">
                <a:solidFill>
                  <a:srgbClr val="000000"/>
                </a:solidFill>
                <a:latin typeface="Adobe Caslon Pro" charset="0"/>
              </a:rPr>
              <a:t>Zeiler</a:t>
            </a:r>
            <a:r>
              <a:rPr lang="en-US" sz="2800" dirty="0">
                <a:solidFill>
                  <a:srgbClr val="000000"/>
                </a:solidFill>
                <a:latin typeface="Adobe Caslon Pro" charset="0"/>
              </a:rPr>
              <a:t>, Fergus [</a:t>
            </a:r>
            <a:r>
              <a:rPr lang="en-US" sz="2800" dirty="0" err="1">
                <a:solidFill>
                  <a:srgbClr val="000000"/>
                </a:solidFill>
                <a:latin typeface="Adobe Caslon Pro" charset="0"/>
              </a:rPr>
              <a:t>arXiv</a:t>
            </a:r>
            <a:r>
              <a:rPr lang="en-US" sz="2800" dirty="0">
                <a:solidFill>
                  <a:srgbClr val="000000"/>
                </a:solidFill>
                <a:latin typeface="Adobe Caslon Pro" charset="0"/>
              </a:rPr>
              <a:t> 2013]</a:t>
            </a:r>
          </a:p>
        </p:txBody>
      </p:sp>
      <p:sp>
        <p:nvSpPr>
          <p:cNvPr id="8" name="Rectangle 7"/>
          <p:cNvSpPr/>
          <p:nvPr/>
        </p:nvSpPr>
        <p:spPr>
          <a:xfrm>
            <a:off x="52125" y="8530085"/>
            <a:ext cx="10568461" cy="1006647"/>
          </a:xfrm>
          <a:prstGeom prst="rect">
            <a:avLst/>
          </a:prstGeom>
        </p:spPr>
        <p:txBody>
          <a:bodyPr wrap="square" lIns="129918" tIns="64962" rIns="129918" bIns="64962">
            <a:spAutoFit/>
          </a:bodyPr>
          <a:lstStyle/>
          <a:p>
            <a:endParaRPr lang="en-US" sz="2800" dirty="0">
              <a:latin typeface="Adobe Caslon Pro" charset="0"/>
            </a:endParaRPr>
          </a:p>
          <a:p>
            <a:r>
              <a:rPr lang="en-US" sz="2800" dirty="0">
                <a:latin typeface="Adobe Caslon Pro" charset="0"/>
              </a:rPr>
              <a:t>Videos from: http://</a:t>
            </a:r>
            <a:r>
              <a:rPr lang="en-US" sz="2800" dirty="0" err="1">
                <a:latin typeface="Adobe Caslon Pro" charset="0"/>
              </a:rPr>
              <a:t>ai.stanford.edu</a:t>
            </a:r>
            <a:r>
              <a:rPr lang="en-US" sz="2800" dirty="0">
                <a:latin typeface="Adobe Caslon Pro" charset="0"/>
              </a:rPr>
              <a:t>/~</a:t>
            </a:r>
            <a:r>
              <a:rPr lang="en-US" sz="2800" dirty="0" err="1">
                <a:latin typeface="Adobe Caslon Pro" charset="0"/>
              </a:rPr>
              <a:t>quocle</a:t>
            </a:r>
            <a:r>
              <a:rPr lang="en-US" sz="2800" dirty="0">
                <a:latin typeface="Adobe Caslon Pro" charset="0"/>
              </a:rPr>
              <a:t>/</a:t>
            </a:r>
            <a:r>
              <a:rPr lang="en-US" sz="2800" dirty="0" err="1">
                <a:latin typeface="Adobe Caslon Pro" charset="0"/>
              </a:rPr>
              <a:t>TCNNweb</a:t>
            </a:r>
            <a:endParaRPr lang="en-US" sz="2000" dirty="0"/>
          </a:p>
        </p:txBody>
      </p:sp>
      <p:pic>
        <p:nvPicPr>
          <p:cNvPr id="9" name="cifar_mono_mm_l1_m_16_ws_8_ts_1_st_1_p_1_mp_0_mpst_0_fun_square_act_squareroot_act_box_0_rs_0_topo_0_comb_p_0_MI_170_TI_0_network_unit_879_eig_low_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0240" y="5960539"/>
            <a:ext cx="3901440" cy="2600960"/>
          </a:xfrm>
          <a:prstGeom prst="rect">
            <a:avLst/>
          </a:prstGeom>
        </p:spPr>
      </p:pic>
      <p:pic>
        <p:nvPicPr>
          <p:cNvPr id="10" name="cifar_mono_mm_l1_m_16_ws_8_ts_1_st_1_p_1_mp_0_mpst_0_fun_square_act_squareroot_act_box_0_rs_0_topo_0_comb_p_0_MI_170_TI_0_network_unit_879_eig_low_4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93067" y="5960539"/>
            <a:ext cx="3901440" cy="260096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0" y="4592897"/>
            <a:ext cx="8669867" cy="1181739"/>
          </a:xfrm>
          <a:prstGeom prst="rect">
            <a:avLst/>
          </a:prstGeom>
        </p:spPr>
        <p:txBody>
          <a:bodyPr wrap="square" lIns="129918" tIns="64962" rIns="129918" bIns="64962">
            <a:spAutoFit/>
          </a:bodyPr>
          <a:lstStyle/>
          <a:p>
            <a:r>
              <a:rPr lang="en-US" sz="3400" dirty="0">
                <a:latin typeface="Adobe Caslon Pro" charset="0"/>
              </a:rPr>
              <a:t>Visualization technique from</a:t>
            </a:r>
            <a:br>
              <a:rPr lang="en-US" sz="3400" dirty="0">
                <a:latin typeface="Adobe Caslon Pro" charset="0"/>
              </a:rPr>
            </a:br>
            <a:r>
              <a:rPr lang="en-US" sz="3400" dirty="0">
                <a:latin typeface="Adobe Caslon Pro" charset="0"/>
              </a:rPr>
              <a:t>[Le et al. NIPS’10]:</a:t>
            </a:r>
            <a:endParaRPr lang="en-US" dirty="0"/>
          </a:p>
        </p:txBody>
      </p:sp>
      <p:pic>
        <p:nvPicPr>
          <p:cNvPr id="19" name="Picture 18" descr="norm_vs_not_withnorm_7x7_pixF3_top9_cropped.pdf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5" t="15991" r="55405" b="33349"/>
          <a:stretch/>
        </p:blipFill>
        <p:spPr>
          <a:xfrm>
            <a:off x="8561493" y="2428044"/>
            <a:ext cx="3793067" cy="565597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1DC9-BEA0-FD4D-A423-7936FE22DF99}" type="datetime1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17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50240" y="0"/>
            <a:ext cx="11704320" cy="1625600"/>
          </a:xfrm>
        </p:spPr>
        <p:txBody>
          <a:bodyPr/>
          <a:lstStyle/>
          <a:p>
            <a:pPr eaLnBrk="1" hangingPunct="1"/>
            <a:r>
              <a:rPr lang="en-US" sz="4600" dirty="0">
                <a:solidFill>
                  <a:srgbClr val="000000"/>
                </a:solidFill>
                <a:latin typeface="Albertus Extra Bold" charset="0"/>
              </a:rPr>
              <a:t>Components of Each Layer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4" name="Content Placeholder 2"/>
          <p:cNvSpPr txBox="1">
            <a:spLocks/>
          </p:cNvSpPr>
          <p:nvPr/>
        </p:nvSpPr>
        <p:spPr bwMode="auto">
          <a:xfrm>
            <a:off x="1083734" y="2336048"/>
            <a:ext cx="2432380" cy="184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918" tIns="64962" rIns="129918" bIns="64962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49688" eaLnBrk="1" hangingPunct="1">
              <a:spcBef>
                <a:spcPct val="20000"/>
              </a:spcBef>
            </a:pPr>
            <a:r>
              <a:rPr lang="en-US" sz="4000" dirty="0">
                <a:solidFill>
                  <a:srgbClr val="000000"/>
                </a:solidFill>
                <a:latin typeface="Adobe Caslon Pro" charset="0"/>
              </a:rPr>
              <a:t>Pixels /</a:t>
            </a:r>
          </a:p>
          <a:p>
            <a:pPr defTabSz="649688" eaLnBrk="1" hangingPunct="1">
              <a:spcBef>
                <a:spcPct val="20000"/>
              </a:spcBef>
            </a:pPr>
            <a:r>
              <a:rPr lang="en-US" sz="4000" dirty="0">
                <a:solidFill>
                  <a:srgbClr val="000000"/>
                </a:solidFill>
                <a:latin typeface="Adobe Caslon Pro" charset="0"/>
              </a:rPr>
              <a:t>Features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0765084" y="7854339"/>
            <a:ext cx="2239716" cy="1321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918" tIns="64962" rIns="129918" bIns="64962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49688" eaLnBrk="1" hangingPunct="1">
              <a:spcBef>
                <a:spcPct val="20000"/>
              </a:spcBef>
            </a:pPr>
            <a:r>
              <a:rPr lang="en-US" sz="3400" dirty="0">
                <a:solidFill>
                  <a:srgbClr val="000000"/>
                </a:solidFill>
                <a:latin typeface="Adobe Caslon Pro" charset="0"/>
              </a:rPr>
              <a:t>Output </a:t>
            </a:r>
            <a:br>
              <a:rPr lang="en-US" sz="3400" dirty="0">
                <a:solidFill>
                  <a:srgbClr val="000000"/>
                </a:solidFill>
                <a:latin typeface="Adobe Caslon Pro" charset="0"/>
              </a:rPr>
            </a:br>
            <a:r>
              <a:rPr lang="en-US" sz="3400" dirty="0">
                <a:solidFill>
                  <a:srgbClr val="000000"/>
                </a:solidFill>
                <a:latin typeface="Adobe Caslon Pro" charset="0"/>
              </a:rPr>
              <a:t>Features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645855" y="2035011"/>
            <a:ext cx="8163476" cy="2275840"/>
            <a:chOff x="1259626" y="1447800"/>
            <a:chExt cx="5739944" cy="1600200"/>
          </a:xfrm>
        </p:grpSpPr>
        <p:sp>
          <p:nvSpPr>
            <p:cNvPr id="6" name="Rounded Rectangle 5"/>
            <p:cNvSpPr/>
            <p:nvPr/>
          </p:nvSpPr>
          <p:spPr>
            <a:xfrm>
              <a:off x="1589370" y="1447800"/>
              <a:ext cx="5410200" cy="1600200"/>
            </a:xfrm>
            <a:prstGeom prst="roundRect">
              <a:avLst/>
            </a:prstGeom>
            <a:noFill/>
            <a:ln w="635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91350" tIns="45677" rIns="91350" bIns="45677" anchor="ctr"/>
            <a:lstStyle/>
            <a:p>
              <a:pPr defTabSz="649688">
                <a:defRPr/>
              </a:pPr>
              <a:endParaRPr lang="en-US" sz="5100" dirty="0">
                <a:solidFill>
                  <a:srgbClr val="000000"/>
                </a:solidFill>
                <a:latin typeface="Adobe Caslon Pro"/>
                <a:cs typeface="Adobe Caslon Pro"/>
              </a:endParaRPr>
            </a:p>
          </p:txBody>
        </p:sp>
        <p:sp>
          <p:nvSpPr>
            <p:cNvPr id="15366" name="Content Placeholder 2"/>
            <p:cNvSpPr txBox="1">
              <a:spLocks/>
            </p:cNvSpPr>
            <p:nvPr/>
          </p:nvSpPr>
          <p:spPr bwMode="auto">
            <a:xfrm>
              <a:off x="1741784" y="1864360"/>
              <a:ext cx="2692399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50" tIns="45677" rIns="91350" bIns="45677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49688" eaLnBrk="1" hangingPunct="1">
                <a:spcBef>
                  <a:spcPct val="20000"/>
                </a:spcBef>
              </a:pPr>
              <a:r>
                <a:rPr lang="en-US" sz="3400" dirty="0">
                  <a:solidFill>
                    <a:srgbClr val="000000"/>
                  </a:solidFill>
                  <a:latin typeface="Adobe Caslon Pro" charset="0"/>
                </a:rPr>
                <a:t>Filter with </a:t>
              </a:r>
              <a:br>
                <a:rPr lang="en-US" sz="3400" dirty="0">
                  <a:solidFill>
                    <a:srgbClr val="000000"/>
                  </a:solidFill>
                  <a:latin typeface="Adobe Caslon Pro" charset="0"/>
                </a:rPr>
              </a:br>
              <a:r>
                <a:rPr lang="en-US" sz="3400" dirty="0">
                  <a:solidFill>
                    <a:srgbClr val="000000"/>
                  </a:solidFill>
                  <a:latin typeface="Adobe Caslon Pro" charset="0"/>
                </a:rPr>
                <a:t>learned dictionary</a:t>
              </a:r>
            </a:p>
          </p:txBody>
        </p:sp>
        <p:sp>
          <p:nvSpPr>
            <p:cNvPr id="14" name="Right Arrow 13"/>
            <p:cNvSpPr>
              <a:spLocks noChangeArrowheads="1"/>
            </p:cNvSpPr>
            <p:nvPr/>
          </p:nvSpPr>
          <p:spPr bwMode="auto">
            <a:xfrm>
              <a:off x="1259626" y="1964143"/>
              <a:ext cx="271034" cy="41910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EDEDED"/>
                </a:gs>
                <a:gs pos="64999">
                  <a:srgbClr val="D0D0D0"/>
                </a:gs>
                <a:gs pos="100000">
                  <a:srgbClr val="BCBCBC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lIns="91350" tIns="45677" rIns="91350" bIns="45677" anchor="ctr"/>
            <a:lstStyle/>
            <a:p>
              <a:pPr defTabSz="649688">
                <a:defRPr/>
              </a:pPr>
              <a:endParaRPr lang="en-US"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37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" t="320" r="1006" b="49690"/>
            <a:stretch>
              <a:fillRect/>
            </a:stretch>
          </p:blipFill>
          <p:spPr bwMode="auto">
            <a:xfrm>
              <a:off x="4527839" y="1752613"/>
              <a:ext cx="2047875" cy="1038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4066659" y="4286773"/>
            <a:ext cx="7694507" cy="2600956"/>
            <a:chOff x="1589370" y="3048004"/>
            <a:chExt cx="5410200" cy="1828797"/>
          </a:xfrm>
        </p:grpSpPr>
        <p:sp>
          <p:nvSpPr>
            <p:cNvPr id="10" name="Rounded Rectangle 9"/>
            <p:cNvSpPr/>
            <p:nvPr/>
          </p:nvSpPr>
          <p:spPr>
            <a:xfrm>
              <a:off x="1589370" y="3276601"/>
              <a:ext cx="5410200" cy="1600200"/>
            </a:xfrm>
            <a:prstGeom prst="roundRect">
              <a:avLst/>
            </a:prstGeom>
            <a:noFill/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91350" tIns="45677" rIns="91350" bIns="45677" anchor="ctr"/>
            <a:lstStyle/>
            <a:p>
              <a:pPr defTabSz="649688">
                <a:defRPr/>
              </a:pPr>
              <a:endParaRPr lang="en-US" sz="5100" dirty="0">
                <a:solidFill>
                  <a:srgbClr val="000000"/>
                </a:solidFill>
                <a:latin typeface="Adobe Caslon Pro"/>
                <a:cs typeface="Adobe Caslon Pro"/>
              </a:endParaRPr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 bwMode="auto">
            <a:xfrm>
              <a:off x="1752180" y="3823709"/>
              <a:ext cx="23622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50" tIns="45677" rIns="91350" bIns="45677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49688" eaLnBrk="1" hangingPunct="1">
                <a:spcBef>
                  <a:spcPct val="20000"/>
                </a:spcBef>
              </a:pPr>
              <a:r>
                <a:rPr lang="en-US" sz="3400" dirty="0">
                  <a:solidFill>
                    <a:srgbClr val="000000"/>
                  </a:solidFill>
                  <a:latin typeface="Adobe Caslon Pro" charset="0"/>
                </a:rPr>
                <a:t>Non-linearity</a:t>
              </a:r>
              <a:br>
                <a:rPr lang="en-US" sz="3400" dirty="0">
                  <a:solidFill>
                    <a:srgbClr val="000000"/>
                  </a:solidFill>
                  <a:latin typeface="Adobe Caslon Pro" charset="0"/>
                </a:rPr>
              </a:br>
              <a:endParaRPr lang="en-US" sz="3400" dirty="0">
                <a:solidFill>
                  <a:srgbClr val="000000"/>
                </a:solidFill>
                <a:latin typeface="Adobe Caslon Pro" charset="0"/>
              </a:endParaRPr>
            </a:p>
          </p:txBody>
        </p:sp>
        <p:sp>
          <p:nvSpPr>
            <p:cNvPr id="13" name="Right Arrow 12"/>
            <p:cNvSpPr>
              <a:spLocks noChangeArrowheads="1"/>
            </p:cNvSpPr>
            <p:nvPr/>
          </p:nvSpPr>
          <p:spPr bwMode="auto">
            <a:xfrm rot="5400000">
              <a:off x="4247167" y="2952754"/>
              <a:ext cx="228600" cy="41910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EDEDED"/>
                </a:gs>
                <a:gs pos="64999">
                  <a:srgbClr val="D0D0D0"/>
                </a:gs>
                <a:gs pos="100000">
                  <a:srgbClr val="BCBCBC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lIns="91350" tIns="45677" rIns="91350" bIns="45677" anchor="ctr"/>
            <a:lstStyle/>
            <a:p>
              <a:pPr defTabSz="649688">
                <a:defRPr/>
              </a:pPr>
              <a:endParaRPr lang="en-US"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0738" name="Straight Arrow Connector 40"/>
            <p:cNvCxnSpPr>
              <a:cxnSpLocks noChangeShapeType="1"/>
            </p:cNvCxnSpPr>
            <p:nvPr/>
          </p:nvCxnSpPr>
          <p:spPr bwMode="auto">
            <a:xfrm>
              <a:off x="5449492" y="3656717"/>
              <a:ext cx="0" cy="838200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 type="arrow" w="med" len="med"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0739" name="Straight Arrow Connector 41"/>
            <p:cNvCxnSpPr>
              <a:cxnSpLocks noChangeShapeType="1"/>
            </p:cNvCxnSpPr>
            <p:nvPr/>
          </p:nvCxnSpPr>
          <p:spPr bwMode="auto">
            <a:xfrm>
              <a:off x="4535092" y="4037717"/>
              <a:ext cx="1828800" cy="0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 type="arrow" w="med" len="med"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635105" y="3756737"/>
              <a:ext cx="1522412" cy="600075"/>
            </a:xfrm>
            <a:custGeom>
              <a:avLst/>
              <a:gdLst>
                <a:gd name="T0" fmla="*/ 0 w 1521719"/>
                <a:gd name="T1" fmla="*/ 578417 h 600558"/>
                <a:gd name="T2" fmla="*/ 504509 w 1521719"/>
                <a:gd name="T3" fmla="*/ 567503 h 600558"/>
                <a:gd name="T4" fmla="*/ 833535 w 1521719"/>
                <a:gd name="T5" fmla="*/ 283752 h 600558"/>
                <a:gd name="T6" fmla="*/ 1052888 w 1521719"/>
                <a:gd name="T7" fmla="*/ 54568 h 600558"/>
                <a:gd name="T8" fmla="*/ 1524493 w 1521719"/>
                <a:gd name="T9" fmla="*/ 0 h 600558"/>
                <a:gd name="T10" fmla="*/ 1524493 w 1521719"/>
                <a:gd name="T11" fmla="*/ 0 h 6005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21719"/>
                <a:gd name="T19" fmla="*/ 0 h 600558"/>
                <a:gd name="T20" fmla="*/ 1521719 w 1521719"/>
                <a:gd name="T21" fmla="*/ 600558 h 6005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21719" h="600558">
                  <a:moveTo>
                    <a:pt x="0" y="580282"/>
                  </a:moveTo>
                  <a:cubicBezTo>
                    <a:pt x="182460" y="599442"/>
                    <a:pt x="364921" y="618602"/>
                    <a:pt x="503591" y="569333"/>
                  </a:cubicBezTo>
                  <a:cubicBezTo>
                    <a:pt x="642261" y="520064"/>
                    <a:pt x="740789" y="370432"/>
                    <a:pt x="832019" y="284667"/>
                  </a:cubicBezTo>
                  <a:cubicBezTo>
                    <a:pt x="923249" y="198902"/>
                    <a:pt x="936022" y="102188"/>
                    <a:pt x="1050972" y="54744"/>
                  </a:cubicBezTo>
                  <a:cubicBezTo>
                    <a:pt x="1165922" y="7300"/>
                    <a:pt x="1521719" y="0"/>
                    <a:pt x="1521719" y="0"/>
                  </a:cubicBezTo>
                </a:path>
              </a:pathLst>
            </a:custGeom>
            <a:noFill/>
            <a:ln w="25400" cap="flat" cmpd="sng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50" tIns="45677" rIns="91350" bIns="45677" anchor="ctr"/>
            <a:lstStyle/>
            <a:p>
              <a:pPr defTabSz="649688"/>
              <a:endParaRPr lang="en-US"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Double Bracket 48"/>
            <p:cNvSpPr>
              <a:spLocks noChangeArrowheads="1"/>
            </p:cNvSpPr>
            <p:nvPr/>
          </p:nvSpPr>
          <p:spPr bwMode="auto">
            <a:xfrm>
              <a:off x="4264853" y="3580959"/>
              <a:ext cx="2362200" cy="990600"/>
            </a:xfrm>
            <a:prstGeom prst="bracketPair">
              <a:avLst>
                <a:gd name="adj" fmla="val 16667"/>
              </a:avLst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lIns="91350" tIns="45677" rIns="91350" bIns="45677" anchor="ctr"/>
            <a:lstStyle/>
            <a:p>
              <a:pPr defTabSz="649688">
                <a:defRPr/>
              </a:pPr>
              <a:endParaRPr lang="en-US"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46572" y="6911809"/>
            <a:ext cx="8899625" cy="2637153"/>
            <a:chOff x="575733" y="4792133"/>
            <a:chExt cx="6257549" cy="1854248"/>
          </a:xfrm>
        </p:grpSpPr>
        <p:grpSp>
          <p:nvGrpSpPr>
            <p:cNvPr id="7" name="Group 6"/>
            <p:cNvGrpSpPr/>
            <p:nvPr/>
          </p:nvGrpSpPr>
          <p:grpSpPr>
            <a:xfrm>
              <a:off x="575733" y="4792133"/>
              <a:ext cx="6257549" cy="1854248"/>
              <a:chOff x="75548" y="4876800"/>
              <a:chExt cx="4453154" cy="1854248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75548" y="5130848"/>
                <a:ext cx="4453154" cy="1600200"/>
              </a:xfrm>
              <a:prstGeom prst="roundRect">
                <a:avLst/>
              </a:prstGeom>
              <a:noFill/>
              <a:ln w="635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91350" tIns="45677" rIns="91350" bIns="45677" anchor="ctr"/>
              <a:lstStyle/>
              <a:p>
                <a:pPr defTabSz="649688">
                  <a:defRPr/>
                </a:pPr>
                <a:endParaRPr lang="en-US" sz="5100" dirty="0">
                  <a:solidFill>
                    <a:srgbClr val="000000"/>
                  </a:solidFill>
                  <a:latin typeface="Adobe Caslon Pro"/>
                  <a:cs typeface="Adobe Caslon Pro"/>
                </a:endParaRPr>
              </a:p>
            </p:txBody>
          </p:sp>
          <p:sp>
            <p:nvSpPr>
              <p:cNvPr id="9" name="Content Placeholder 2"/>
              <p:cNvSpPr txBox="1">
                <a:spLocks/>
              </p:cNvSpPr>
              <p:nvPr/>
            </p:nvSpPr>
            <p:spPr bwMode="auto">
              <a:xfrm>
                <a:off x="165959" y="5480024"/>
                <a:ext cx="2590800" cy="685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350" tIns="45677" rIns="91350" bIns="45677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l" defTabSz="649688" eaLnBrk="1" hangingPunct="1">
                  <a:spcBef>
                    <a:spcPct val="20000"/>
                  </a:spcBef>
                </a:pPr>
                <a:r>
                  <a:rPr lang="en-US" sz="3400" dirty="0">
                    <a:solidFill>
                      <a:srgbClr val="000000"/>
                    </a:solidFill>
                    <a:latin typeface="Adobe Caslon Pro" charset="0"/>
                  </a:rPr>
                  <a:t>Spatial local</a:t>
                </a:r>
                <a:br>
                  <a:rPr lang="en-US" sz="3400" dirty="0">
                    <a:solidFill>
                      <a:srgbClr val="000000"/>
                    </a:solidFill>
                    <a:latin typeface="Adobe Caslon Pro" charset="0"/>
                  </a:rPr>
                </a:br>
                <a:r>
                  <a:rPr lang="en-US" sz="3400" dirty="0">
                    <a:solidFill>
                      <a:srgbClr val="000000"/>
                    </a:solidFill>
                    <a:latin typeface="Adobe Caslon Pro" charset="0"/>
                  </a:rPr>
                  <a:t>max pooling</a:t>
                </a:r>
              </a:p>
            </p:txBody>
          </p:sp>
          <p:sp>
            <p:nvSpPr>
              <p:cNvPr id="16" name="Right Arrow 15"/>
              <p:cNvSpPr>
                <a:spLocks noChangeArrowheads="1"/>
              </p:cNvSpPr>
              <p:nvPr/>
            </p:nvSpPr>
            <p:spPr bwMode="auto">
              <a:xfrm rot="5400000">
                <a:off x="2592225" y="4781550"/>
                <a:ext cx="228600" cy="4191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DEDED"/>
                  </a:gs>
                  <a:gs pos="64999">
                    <a:srgbClr val="D0D0D0"/>
                  </a:gs>
                  <a:gs pos="100000">
                    <a:srgbClr val="BCBCBC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lIns="91350" tIns="45677" rIns="91350" bIns="45677" anchor="ctr"/>
              <a:lstStyle/>
              <a:p>
                <a:pPr defTabSz="649688">
                  <a:defRPr/>
                </a:pPr>
                <a:endParaRPr lang="en-US"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483617" y="5215466"/>
              <a:ext cx="3730916" cy="1251071"/>
              <a:chOff x="2483617" y="5215466"/>
              <a:chExt cx="3730916" cy="1251071"/>
            </a:xfrm>
          </p:grpSpPr>
          <p:pic>
            <p:nvPicPr>
              <p:cNvPr id="31" name="Picture 30" descr="norm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44" t="14581" r="48195" b="51794"/>
              <a:stretch/>
            </p:blipFill>
            <p:spPr>
              <a:xfrm>
                <a:off x="2483617" y="5215466"/>
                <a:ext cx="1919052" cy="1251071"/>
              </a:xfrm>
              <a:prstGeom prst="rect">
                <a:avLst/>
              </a:prstGeom>
            </p:spPr>
          </p:pic>
          <p:sp>
            <p:nvSpPr>
              <p:cNvPr id="32" name="Right Arrow 31"/>
              <p:cNvSpPr>
                <a:spLocks noChangeArrowheads="1"/>
              </p:cNvSpPr>
              <p:nvPr/>
            </p:nvSpPr>
            <p:spPr bwMode="auto">
              <a:xfrm>
                <a:off x="4593669" y="5649971"/>
                <a:ext cx="339613" cy="4191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DEDED"/>
                  </a:gs>
                  <a:gs pos="64999">
                    <a:srgbClr val="D0D0D0"/>
                  </a:gs>
                  <a:gs pos="100000">
                    <a:srgbClr val="BCBCBC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lIns="91350" tIns="45677" rIns="91350" bIns="45677" anchor="ctr"/>
              <a:lstStyle/>
              <a:p>
                <a:pPr defTabSz="649688">
                  <a:defRPr/>
                </a:pPr>
                <a:endParaRPr lang="en-US"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3" name="Picture 32" descr="norm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44" t="14581" r="48195" b="51794"/>
              <a:stretch/>
            </p:blipFill>
            <p:spPr>
              <a:xfrm>
                <a:off x="5125216" y="5537199"/>
                <a:ext cx="1089317" cy="710149"/>
              </a:xfrm>
              <a:prstGeom prst="rect">
                <a:avLst/>
              </a:prstGeom>
            </p:spPr>
          </p:pic>
        </p:grpSp>
      </p:grpSp>
      <p:sp>
        <p:nvSpPr>
          <p:cNvPr id="36" name="Right Arrow 35"/>
          <p:cNvSpPr>
            <a:spLocks noChangeArrowheads="1"/>
          </p:cNvSpPr>
          <p:nvPr/>
        </p:nvSpPr>
        <p:spPr bwMode="auto">
          <a:xfrm>
            <a:off x="9927769" y="8085860"/>
            <a:ext cx="678716" cy="59605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129918" tIns="64962" rIns="129918" bIns="64962" anchor="ctr"/>
          <a:lstStyle/>
          <a:p>
            <a:pPr defTabSz="649688">
              <a:defRPr/>
            </a:pPr>
            <a:endParaRPr lang="en-US">
              <a:latin typeface="Calibri"/>
              <a:ea typeface="+mn-ea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4009C-1634-EF46-8A28-974237BD9826}" type="datetime1">
              <a:rPr lang="en-US" smtClean="0"/>
              <a:t>2/5/19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50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3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650240" y="-108373"/>
            <a:ext cx="11704320" cy="16256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lbertus Extra Bold" charset="0"/>
              </a:rPr>
              <a:t>Normalization across Data</a:t>
            </a:r>
            <a:endParaRPr lang="en-US" dirty="0">
              <a:solidFill>
                <a:srgbClr val="000000"/>
              </a:solidFill>
              <a:latin typeface="Albertus Extra Bold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489401" y="205459"/>
            <a:ext cx="10242745" cy="1083733"/>
          </a:xfrm>
          <a:prstGeom prst="roundRect">
            <a:avLst/>
          </a:prstGeom>
          <a:noFill/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9918" tIns="64962" rIns="129918" bIns="64962" anchor="ctr"/>
          <a:lstStyle/>
          <a:p>
            <a:pPr algn="ctr">
              <a:defRPr/>
            </a:pPr>
            <a:endParaRPr lang="en-US" sz="5100" dirty="0">
              <a:solidFill>
                <a:srgbClr val="000000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84902" y="2167486"/>
            <a:ext cx="5994712" cy="839079"/>
          </a:xfrm>
          <a:prstGeom prst="rect">
            <a:avLst/>
          </a:prstGeom>
        </p:spPr>
        <p:txBody>
          <a:bodyPr wrap="none" lIns="129918" tIns="64962" rIns="129918" bIns="64962">
            <a:spAutoFit/>
          </a:bodyPr>
          <a:lstStyle/>
          <a:p>
            <a:pPr marL="487217" indent="-487217" eaLnBrk="0">
              <a:spcBef>
                <a:spcPct val="20000"/>
              </a:spcBef>
              <a:buFont typeface="Arial" charset="0"/>
              <a:buChar char="•"/>
            </a:pPr>
            <a:r>
              <a:rPr lang="en-US" sz="4600" dirty="0">
                <a:latin typeface="Adobe Caslon Pro" charset="0"/>
              </a:rPr>
              <a:t>Batch Normalization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85902" y="3096506"/>
            <a:ext cx="13151908" cy="1006647"/>
          </a:xfrm>
          <a:prstGeom prst="rect">
            <a:avLst/>
          </a:prstGeom>
        </p:spPr>
        <p:txBody>
          <a:bodyPr wrap="square" lIns="129918" tIns="64962" rIns="129918" bIns="64962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2800" dirty="0">
                <a:latin typeface="Adobe Caslon Pro" charset="0"/>
              </a:rPr>
              <a:t>[Batch Normalization: Accelerating Deep Network Training by Reducing Internal Covariate Shift, Sergey </a:t>
            </a:r>
            <a:r>
              <a:rPr lang="en-US" sz="2800" dirty="0" err="1">
                <a:latin typeface="Adobe Caslon Pro" charset="0"/>
              </a:rPr>
              <a:t>Ioffe</a:t>
            </a:r>
            <a:r>
              <a:rPr lang="en-US" sz="2800" dirty="0">
                <a:latin typeface="Adobe Caslon Pro" charset="0"/>
              </a:rPr>
              <a:t>, Christian </a:t>
            </a:r>
            <a:r>
              <a:rPr lang="en-US" sz="2800" dirty="0" err="1">
                <a:latin typeface="Adobe Caslon Pro" charset="0"/>
              </a:rPr>
              <a:t>Szegedy</a:t>
            </a:r>
            <a:r>
              <a:rPr lang="en-US" sz="2800" dirty="0">
                <a:latin typeface="Adobe Caslon Pro" charset="0"/>
              </a:rPr>
              <a:t>, arXiv:1502.03167]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8608" y="4415021"/>
            <a:ext cx="11713900" cy="45062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32" tIns="64969" rIns="129932" bIns="64969" spcCol="0"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07" y="4517553"/>
            <a:ext cx="5353298" cy="4387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63" y="4509084"/>
            <a:ext cx="5754709" cy="431011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E5D7-D807-9C44-B520-05C00D215EE3}" type="datetime1">
              <a:rPr lang="en-US" smtClean="0"/>
              <a:t>2/5/19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 descr="lenet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661" y="6897912"/>
            <a:ext cx="9323149" cy="2680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166616"/>
            <a:ext cx="11704320" cy="1625600"/>
          </a:xfrm>
        </p:spPr>
        <p:txBody>
          <a:bodyPr/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Convnets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1853135"/>
            <a:ext cx="11704320" cy="6436925"/>
          </a:xfrm>
        </p:spPr>
        <p:txBody>
          <a:bodyPr>
            <a:normAutofit/>
          </a:bodyPr>
          <a:lstStyle/>
          <a:p>
            <a:r>
              <a:rPr lang="en-US" sz="4000" dirty="0"/>
              <a:t>Feed-forward: </a:t>
            </a:r>
          </a:p>
          <a:p>
            <a:pPr lvl="1"/>
            <a:r>
              <a:rPr lang="en-US" sz="3400" dirty="0"/>
              <a:t>Convolve input</a:t>
            </a:r>
          </a:p>
          <a:p>
            <a:pPr lvl="1"/>
            <a:r>
              <a:rPr lang="en-US" sz="3400" dirty="0"/>
              <a:t>Non-linearity (rectified linear)</a:t>
            </a:r>
          </a:p>
          <a:p>
            <a:pPr lvl="1"/>
            <a:r>
              <a:rPr lang="en-US" sz="3400" dirty="0"/>
              <a:t>Pooling (local max)</a:t>
            </a:r>
          </a:p>
          <a:p>
            <a:r>
              <a:rPr lang="en-US" sz="4000" dirty="0"/>
              <a:t>Supervised</a:t>
            </a:r>
          </a:p>
          <a:p>
            <a:r>
              <a:rPr lang="en-US" sz="4000" dirty="0"/>
              <a:t>Train convolutional filters by </a:t>
            </a:r>
            <a:br>
              <a:rPr lang="en-US" sz="4000" dirty="0"/>
            </a:br>
            <a:r>
              <a:rPr lang="en-US" sz="4000" dirty="0"/>
              <a:t>back-propagating classification error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108648" y="7315041"/>
            <a:ext cx="3574278" cy="7004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Input Image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08648" y="5840940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Convolution (Learned)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08648" y="4424481"/>
            <a:ext cx="3574278" cy="700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Non-linearity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132648" y="2988806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Pooling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10607563" y="6599045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10612922" y="5182580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10618281" y="3785332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122987" y="9311439"/>
            <a:ext cx="3494478" cy="685191"/>
          </a:xfrm>
          <a:prstGeom prst="rect">
            <a:avLst/>
          </a:prstGeom>
        </p:spPr>
        <p:txBody>
          <a:bodyPr wrap="none" lIns="129918" tIns="64962" rIns="129918" bIns="64962">
            <a:spAutoFit/>
          </a:bodyPr>
          <a:lstStyle/>
          <a:p>
            <a:r>
              <a:rPr lang="en-US" dirty="0" err="1" smtClean="0"/>
              <a:t>LeCun</a:t>
            </a:r>
            <a:r>
              <a:rPr lang="en-US" dirty="0" smtClean="0"/>
              <a:t> et al. 1998</a:t>
            </a:r>
          </a:p>
        </p:txBody>
      </p:sp>
      <p:sp>
        <p:nvSpPr>
          <p:cNvPr id="14" name="Up Arrow 13"/>
          <p:cNvSpPr/>
          <p:nvPr/>
        </p:nvSpPr>
        <p:spPr>
          <a:xfrm>
            <a:off x="10623640" y="2349656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103868" y="1575390"/>
            <a:ext cx="3574278" cy="700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Feature maps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22232" y="1350290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8B4D-7F12-2B44-8C11-011BD71BAB97}" type="datetime1">
              <a:rPr lang="en-US" smtClean="0"/>
              <a:t>2/5/19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34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 issue: how to select </a:t>
            </a:r>
            <a:r>
              <a:rPr lang="en-US" dirty="0" err="1" smtClean="0"/>
              <a:t>metaparameters</a:t>
            </a:r>
            <a:endParaRPr lang="en-US" dirty="0" smtClean="0"/>
          </a:p>
          <a:p>
            <a:pPr lvl="1"/>
            <a:r>
              <a:rPr lang="en-US" dirty="0" smtClean="0">
                <a:sym typeface="Wingdings"/>
              </a:rPr>
              <a:t>manual tuning of architectures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Depth</a:t>
            </a:r>
          </a:p>
          <a:p>
            <a:r>
              <a:rPr lang="en-US" dirty="0" smtClean="0"/>
              <a:t>Width, stride, zero-padding of convolutions</a:t>
            </a:r>
          </a:p>
          <a:p>
            <a:r>
              <a:rPr lang="en-US" dirty="0" smtClean="0"/>
              <a:t>Overall parameter count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22232" y="1585671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858C-E2D4-E340-B51F-ED04AD2BAFF0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49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hyper-parameters:</a:t>
            </a:r>
          </a:p>
          <a:p>
            <a:pPr lvl="1"/>
            <a:r>
              <a:rPr lang="en-US" dirty="0" smtClean="0"/>
              <a:t># layers, # feature maps, </a:t>
            </a:r>
            <a:r>
              <a:rPr lang="en-US" dirty="0" err="1" smtClean="0"/>
              <a:t>params</a:t>
            </a:r>
            <a:r>
              <a:rPr lang="en-US" dirty="0" smtClean="0"/>
              <a:t> of feature maps</a:t>
            </a:r>
          </a:p>
          <a:p>
            <a:pPr lvl="1"/>
            <a:endParaRPr lang="en-US" dirty="0"/>
          </a:p>
          <a:p>
            <a:r>
              <a:rPr lang="en-US" dirty="0" smtClean="0"/>
              <a:t>Cross-validation </a:t>
            </a:r>
          </a:p>
          <a:p>
            <a:endParaRPr lang="en-US" dirty="0"/>
          </a:p>
          <a:p>
            <a:r>
              <a:rPr lang="en-US" dirty="0" smtClean="0"/>
              <a:t>Grid search (need lots of GPUs)</a:t>
            </a:r>
          </a:p>
          <a:p>
            <a:endParaRPr lang="en-US" dirty="0"/>
          </a:p>
          <a:p>
            <a:r>
              <a:rPr lang="en-US" dirty="0" smtClean="0"/>
              <a:t>Better: Random search </a:t>
            </a:r>
            <a:r>
              <a:rPr lang="en-US" sz="2600" dirty="0"/>
              <a:t>[</a:t>
            </a:r>
            <a:r>
              <a:rPr lang="en-US" sz="2600" dirty="0" err="1"/>
              <a:t>Bergstra</a:t>
            </a:r>
            <a:r>
              <a:rPr lang="en-US" sz="2600" dirty="0"/>
              <a:t> &amp; </a:t>
            </a:r>
            <a:r>
              <a:rPr lang="en-US" sz="2600" dirty="0" err="1"/>
              <a:t>Bengio</a:t>
            </a:r>
            <a:r>
              <a:rPr lang="en-US" sz="2600" dirty="0"/>
              <a:t> JMLR 2012]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22232" y="1585671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F787-B0E2-804F-BD65-17B79DB72BB0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93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Receptive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neuroscience a </a:t>
            </a:r>
            <a:r>
              <a:rPr lang="en-US" i="1" dirty="0" smtClean="0"/>
              <a:t>receptive field</a:t>
            </a:r>
            <a:r>
              <a:rPr lang="en-US" dirty="0" smtClean="0"/>
              <a:t> refers to both: </a:t>
            </a:r>
          </a:p>
          <a:p>
            <a:pPr lvl="1"/>
            <a:r>
              <a:rPr lang="en-US" dirty="0" smtClean="0"/>
              <a:t>The size of the visual world that innervates the neuron</a:t>
            </a:r>
          </a:p>
          <a:p>
            <a:pPr lvl="1"/>
            <a:r>
              <a:rPr lang="en-US" dirty="0" smtClean="0"/>
              <a:t>The visual features in that part of the visual world that most stimulate </a:t>
            </a:r>
            <a:r>
              <a:rPr lang="en-US" smtClean="0"/>
              <a:t>that neuron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ADC7-4537-F244-A3CB-939A2649B909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56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Fortunately, some “best practices” on width, stride, zero-padding of convolutions:</a:t>
            </a:r>
          </a:p>
          <a:p>
            <a:r>
              <a:rPr lang="en-US" dirty="0" smtClean="0"/>
              <a:t>Width: 3 (-&gt; 3x3 features)</a:t>
            </a:r>
          </a:p>
          <a:p>
            <a:r>
              <a:rPr lang="en-US" dirty="0" smtClean="0"/>
              <a:t>Stride: 1</a:t>
            </a:r>
          </a:p>
          <a:p>
            <a:r>
              <a:rPr lang="en-US" dirty="0" smtClean="0"/>
              <a:t>Zero-padding: 1</a:t>
            </a:r>
          </a:p>
          <a:p>
            <a:r>
              <a:rPr lang="en-US" dirty="0" smtClean="0"/>
              <a:t>Leads to same size output</a:t>
            </a:r>
          </a:p>
          <a:p>
            <a:r>
              <a:rPr lang="en-US" dirty="0" smtClean="0"/>
              <a:t>If your convolutions don’t “fit” – you may get an error.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22232" y="1585671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52E1-4534-8F47-B8EC-DAE8AC6B69AF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92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Stack convolutions, then</a:t>
            </a:r>
            <a:r>
              <a:rPr lang="en-US" dirty="0" smtClean="0"/>
              <a:t> use max pooling</a:t>
            </a:r>
          </a:p>
          <a:p>
            <a:pPr lvl="1"/>
            <a:r>
              <a:rPr lang="en-US" dirty="0" smtClean="0"/>
              <a:t>Why? </a:t>
            </a:r>
          </a:p>
          <a:p>
            <a:pPr lvl="2"/>
            <a:r>
              <a:rPr lang="en-US" dirty="0" smtClean="0"/>
              <a:t>Because otherwise you are computing linear features before pooling</a:t>
            </a:r>
          </a:p>
          <a:p>
            <a:pPr lvl="1"/>
            <a:r>
              <a:rPr lang="en-US" dirty="0" smtClean="0"/>
              <a:t>So, compute features of features – nonlinear</a:t>
            </a:r>
          </a:p>
          <a:p>
            <a:pPr lvl="1"/>
            <a:r>
              <a:rPr lang="en-US" dirty="0" smtClean="0"/>
              <a:t>Then use sampling to change size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/>
              <a:t>conv</a:t>
            </a:r>
            <a:r>
              <a:rPr lang="en-US" dirty="0" smtClean="0"/>
              <a:t>-&gt;</a:t>
            </a:r>
            <a:r>
              <a:rPr lang="en-US" dirty="0" err="1" smtClean="0"/>
              <a:t>conv</a:t>
            </a:r>
            <a:r>
              <a:rPr lang="en-US" dirty="0" smtClean="0"/>
              <a:t>-&gt;pooling (</a:t>
            </a:r>
            <a:r>
              <a:rPr lang="en-US" dirty="0" err="1" smtClean="0"/>
              <a:t>Alexnet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22232" y="1585671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B499-C871-A948-9C43-FF04E7DDD154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6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But, there’s a better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“Don’t be a hero” </a:t>
            </a:r>
            <a:r>
              <a:rPr lang="en-US" dirty="0" smtClean="0"/>
              <a:t>– Andrej </a:t>
            </a:r>
            <a:r>
              <a:rPr lang="en-US" dirty="0" err="1" smtClean="0"/>
              <a:t>Karpathy</a:t>
            </a:r>
            <a:endParaRPr lang="en-US" dirty="0" smtClean="0"/>
          </a:p>
          <a:p>
            <a:r>
              <a:rPr lang="en-US" dirty="0" smtClean="0"/>
              <a:t>Use a </a:t>
            </a:r>
            <a:r>
              <a:rPr lang="en-US" dirty="0" err="1" smtClean="0"/>
              <a:t>pretrained</a:t>
            </a:r>
            <a:r>
              <a:rPr lang="en-US" dirty="0" smtClean="0"/>
              <a:t> version of the current best </a:t>
            </a:r>
            <a:r>
              <a:rPr lang="en-US" dirty="0" err="1" smtClean="0"/>
              <a:t>imagenet</a:t>
            </a:r>
            <a:r>
              <a:rPr lang="en-US" dirty="0" smtClean="0"/>
              <a:t> network to extract features</a:t>
            </a:r>
          </a:p>
          <a:p>
            <a:r>
              <a:rPr lang="en-US" dirty="0" smtClean="0"/>
              <a:t>Bolt on a new </a:t>
            </a:r>
            <a:r>
              <a:rPr lang="en-US" dirty="0" err="1" smtClean="0"/>
              <a:t>softmax</a:t>
            </a:r>
            <a:r>
              <a:rPr lang="en-US" dirty="0" smtClean="0"/>
              <a:t> layer for your problem</a:t>
            </a:r>
          </a:p>
          <a:p>
            <a:r>
              <a:rPr lang="en-US" dirty="0" smtClean="0"/>
              <a:t>Fine-tune it.</a:t>
            </a:r>
          </a:p>
          <a:p>
            <a:r>
              <a:rPr lang="en-US" dirty="0" smtClean="0"/>
              <a:t>Hardly anyone trains a deep net from scratch anymore...</a:t>
            </a:r>
          </a:p>
          <a:p>
            <a:pPr marL="649624" lvl="1" indent="0">
              <a:buNone/>
            </a:pPr>
            <a:r>
              <a:rPr lang="en-US" dirty="0" smtClean="0"/>
              <a:t>...except you!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22232" y="1585671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F9827-D420-3F4E-97E0-0E08AF766C82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06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important is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“Deep” in Deep Learning</a:t>
            </a:r>
          </a:p>
          <a:p>
            <a:endParaRPr lang="en-US" dirty="0"/>
          </a:p>
          <a:p>
            <a:r>
              <a:rPr lang="en-US" dirty="0" err="1" smtClean="0"/>
              <a:t>Zeiler</a:t>
            </a:r>
            <a:r>
              <a:rPr lang="en-US" dirty="0" smtClean="0"/>
              <a:t> &amp; Fergus ablation study</a:t>
            </a:r>
          </a:p>
          <a:p>
            <a:endParaRPr lang="en-US" dirty="0"/>
          </a:p>
          <a:p>
            <a:r>
              <a:rPr lang="en-US" dirty="0" smtClean="0"/>
              <a:t>Tap off features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22210" y="1673198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1E30-F277-C84D-9F6D-D21042134BBB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79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255541"/>
            <a:ext cx="11704320" cy="1625600"/>
          </a:xfrm>
        </p:spPr>
        <p:txBody>
          <a:bodyPr/>
          <a:lstStyle/>
          <a:p>
            <a:r>
              <a:rPr lang="en-US" dirty="0" smtClean="0"/>
              <a:t>Architecture of </a:t>
            </a:r>
            <a:r>
              <a:rPr lang="en-US" dirty="0" err="1" smtClean="0"/>
              <a:t>Krizhevsky</a:t>
            </a:r>
            <a:r>
              <a:rPr lang="en-US" dirty="0" smtClean="0"/>
              <a:t> et al.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123151"/>
            <a:ext cx="7099765" cy="6945025"/>
          </a:xfrm>
        </p:spPr>
        <p:txBody>
          <a:bodyPr>
            <a:normAutofit/>
          </a:bodyPr>
          <a:lstStyle/>
          <a:p>
            <a:r>
              <a:rPr lang="en-US" dirty="0" smtClean="0"/>
              <a:t>8 layers total</a:t>
            </a:r>
          </a:p>
          <a:p>
            <a:endParaRPr lang="en-US" dirty="0"/>
          </a:p>
          <a:p>
            <a:r>
              <a:rPr lang="en-US" dirty="0" smtClean="0"/>
              <a:t>Trained on </a:t>
            </a:r>
            <a:r>
              <a:rPr lang="en-US" dirty="0" err="1" smtClean="0"/>
              <a:t>Imagenet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dataset </a:t>
            </a:r>
            <a:r>
              <a:rPr lang="en-US" sz="3700" dirty="0"/>
              <a:t>[Deng et al. CVPR’09]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18.2% top-5 error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844225" y="8890387"/>
            <a:ext cx="3574278" cy="7004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Input Image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44225" y="7945488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1: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859931" y="3284160"/>
            <a:ext cx="3574278" cy="700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6: Full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75665" y="6067233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3: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10343140" y="8611475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859789" y="1422687"/>
            <a:ext cx="3574278" cy="700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Softmax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Output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46882" y="7019655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2: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10355713" y="769741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>
            <a:off x="10355582" y="672567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894027" y="5149251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4: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10373946" y="5807696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875637" y="4221470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5: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10355555" y="4879916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10373946" y="395319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8859931" y="2379536"/>
            <a:ext cx="3574278" cy="700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7: Full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23" name="Up Arrow 22"/>
          <p:cNvSpPr/>
          <p:nvPr/>
        </p:nvSpPr>
        <p:spPr>
          <a:xfrm>
            <a:off x="10373946" y="3048575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10373946" y="2069853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422232" y="1207548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A32-E0AC-F143-B8E8-A9BC74E2B8B6}" type="datetime1">
              <a:rPr lang="en-US" smtClean="0"/>
              <a:t>2/5/19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19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255541"/>
            <a:ext cx="11704320" cy="1625600"/>
          </a:xfrm>
        </p:spPr>
        <p:txBody>
          <a:bodyPr/>
          <a:lstStyle/>
          <a:p>
            <a:r>
              <a:rPr lang="en-US" dirty="0" smtClean="0"/>
              <a:t>Ablation study </a:t>
            </a:r>
            <a:r>
              <a:rPr lang="en-US" sz="3400" dirty="0"/>
              <a:t>(</a:t>
            </a:r>
            <a:r>
              <a:rPr lang="en-US" sz="3400" dirty="0" err="1"/>
              <a:t>Zeiler</a:t>
            </a:r>
            <a:r>
              <a:rPr lang="en-US" sz="3400" dirty="0"/>
              <a:t> &amp; Fergus)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123151"/>
            <a:ext cx="8308622" cy="6945025"/>
          </a:xfrm>
        </p:spPr>
        <p:txBody>
          <a:bodyPr>
            <a:normAutofit/>
          </a:bodyPr>
          <a:lstStyle/>
          <a:p>
            <a:r>
              <a:rPr lang="en-US" dirty="0" smtClean="0"/>
              <a:t>Remove top fully connected layer (layer 7)</a:t>
            </a:r>
          </a:p>
          <a:p>
            <a:endParaRPr lang="en-US" dirty="0" smtClean="0"/>
          </a:p>
          <a:p>
            <a:r>
              <a:rPr lang="en-US" dirty="0" smtClean="0"/>
              <a:t>Drop 16 million parameters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Only 1.1% drop in performance!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844225" y="8890387"/>
            <a:ext cx="3574278" cy="7004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Input Image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44225" y="7945488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1: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859931" y="3284160"/>
            <a:ext cx="3574278" cy="700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6: Full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75665" y="6067233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3: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10343140" y="8611475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859789" y="1422687"/>
            <a:ext cx="3574278" cy="700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Softmax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Output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46882" y="7019655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2: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10355713" y="769741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>
            <a:off x="10355582" y="672567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894027" y="5149251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4: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10373946" y="5807696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875637" y="4221470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5: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10355555" y="4879916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10373946" y="395319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10373946" y="2069857"/>
            <a:ext cx="557279" cy="121430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422232" y="1207548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49FE-5F36-734F-B024-F91DD8BD5124}" type="datetime1">
              <a:rPr lang="en-US" smtClean="0"/>
              <a:t>2/5/19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42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123151"/>
            <a:ext cx="8164124" cy="6945025"/>
          </a:xfrm>
        </p:spPr>
        <p:txBody>
          <a:bodyPr>
            <a:normAutofit/>
          </a:bodyPr>
          <a:lstStyle/>
          <a:p>
            <a:r>
              <a:rPr lang="en-US" dirty="0" smtClean="0"/>
              <a:t>Remove both fully connected layers </a:t>
            </a:r>
          </a:p>
          <a:p>
            <a:pPr lvl="1"/>
            <a:r>
              <a:rPr lang="en-US" dirty="0" smtClean="0"/>
              <a:t>Layer 6 &amp; 7</a:t>
            </a:r>
          </a:p>
          <a:p>
            <a:endParaRPr lang="en-US" dirty="0" smtClean="0"/>
          </a:p>
          <a:p>
            <a:r>
              <a:rPr lang="en-US" dirty="0" smtClean="0"/>
              <a:t>Drop ~50 million parameters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5.7% drop in performance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844225" y="8890387"/>
            <a:ext cx="3574278" cy="7004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Input Image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44225" y="7945488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1: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75665" y="6067233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3: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10343140" y="8611475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859789" y="1422687"/>
            <a:ext cx="3574278" cy="700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Softmax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Output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46882" y="7019655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2: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10355713" y="769741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>
            <a:off x="10355582" y="672567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894027" y="5149251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4: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10373946" y="5807696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875637" y="4221470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5: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10355555" y="4879916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10373946" y="2069870"/>
            <a:ext cx="557279" cy="2151619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422232" y="1207548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 bwMode="auto">
          <a:xfrm>
            <a:off x="650240" y="-255541"/>
            <a:ext cx="1170432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29918" tIns="64962" rIns="129918" bIns="6496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bg1"/>
                </a:solidFill>
                <a:latin typeface="Albertus Extra Bold" pitchFamily="34" charset="0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  <a:cs typeface="ＭＳ Ｐゴシック" charset="0"/>
              </a:defRPr>
            </a:lvl5pPr>
            <a:lvl6pPr marL="456772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</a:defRPr>
            </a:lvl6pPr>
            <a:lvl7pPr marL="913548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</a:defRPr>
            </a:lvl7pPr>
            <a:lvl8pPr marL="1370322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</a:defRPr>
            </a:lvl8pPr>
            <a:lvl9pPr marL="1827094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</a:defRPr>
            </a:lvl9pPr>
          </a:lstStyle>
          <a:p>
            <a:r>
              <a:rPr lang="en-US" smtClean="0"/>
              <a:t>Ablation study </a:t>
            </a:r>
            <a:r>
              <a:rPr lang="en-US" sz="3400"/>
              <a:t>(Zeiler &amp; Fergus)</a:t>
            </a:r>
            <a:endParaRPr lang="en-US" sz="3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C42EA-9AEF-9A4A-A86D-BC9DD8DA05CA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90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547" y="2091741"/>
            <a:ext cx="8726410" cy="6945025"/>
          </a:xfrm>
        </p:spPr>
        <p:txBody>
          <a:bodyPr>
            <a:normAutofit/>
          </a:bodyPr>
          <a:lstStyle/>
          <a:p>
            <a:r>
              <a:rPr lang="en-US" dirty="0" smtClean="0"/>
              <a:t>Now try removing upper feature extractor layers:</a:t>
            </a:r>
          </a:p>
          <a:p>
            <a:pPr lvl="1"/>
            <a:r>
              <a:rPr lang="en-US" dirty="0" smtClean="0"/>
              <a:t>Layers 3 &amp; 4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Drop ~1 million parameters</a:t>
            </a:r>
          </a:p>
          <a:p>
            <a:endParaRPr lang="en-US" dirty="0"/>
          </a:p>
          <a:p>
            <a:r>
              <a:rPr lang="en-US" dirty="0" smtClean="0"/>
              <a:t>3.0% drop in performance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844225" y="8890387"/>
            <a:ext cx="3574278" cy="7004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Input Image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44225" y="7945488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1: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859931" y="3284160"/>
            <a:ext cx="3574278" cy="700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6: Full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10343140" y="8611475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859789" y="1422687"/>
            <a:ext cx="3574278" cy="700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Softmax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Output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46882" y="7019655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2: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10355713" y="769741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875637" y="4221470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5: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21" name="Up Arrow 20"/>
          <p:cNvSpPr/>
          <p:nvPr/>
        </p:nvSpPr>
        <p:spPr>
          <a:xfrm>
            <a:off x="10373946" y="395319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8859931" y="2379536"/>
            <a:ext cx="3574278" cy="700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7: Full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23" name="Up Arrow 22"/>
          <p:cNvSpPr/>
          <p:nvPr/>
        </p:nvSpPr>
        <p:spPr>
          <a:xfrm>
            <a:off x="10373946" y="3048575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10373946" y="2069853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422232" y="1207548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p Arrow 15"/>
          <p:cNvSpPr/>
          <p:nvPr/>
        </p:nvSpPr>
        <p:spPr>
          <a:xfrm>
            <a:off x="10355582" y="4806129"/>
            <a:ext cx="557279" cy="227635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50240" y="-255541"/>
            <a:ext cx="11704320" cy="1625600"/>
          </a:xfrm>
        </p:spPr>
        <p:txBody>
          <a:bodyPr/>
          <a:lstStyle/>
          <a:p>
            <a:r>
              <a:rPr lang="en-US" dirty="0" smtClean="0"/>
              <a:t>Ablation study </a:t>
            </a:r>
            <a:r>
              <a:rPr lang="en-US" sz="3400" dirty="0"/>
              <a:t>(</a:t>
            </a:r>
            <a:r>
              <a:rPr lang="en-US" sz="3400" dirty="0" err="1"/>
              <a:t>Zeiler</a:t>
            </a:r>
            <a:r>
              <a:rPr lang="en-US" sz="3400" dirty="0"/>
              <a:t> &amp; Fergus)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8ED4-53B5-E74A-9ABA-6993C8B76296}" type="datetime1">
              <a:rPr lang="en-US" smtClean="0"/>
              <a:t>2/5/19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0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255541"/>
            <a:ext cx="11704320" cy="1625600"/>
          </a:xfrm>
        </p:spPr>
        <p:txBody>
          <a:bodyPr/>
          <a:lstStyle/>
          <a:p>
            <a:r>
              <a:rPr lang="en-US" dirty="0" smtClean="0"/>
              <a:t>Architecture of </a:t>
            </a:r>
            <a:r>
              <a:rPr lang="en-US" dirty="0" err="1" smtClean="0"/>
              <a:t>Krizhevsky</a:t>
            </a:r>
            <a:r>
              <a:rPr lang="en-US" dirty="0" smtClean="0"/>
              <a:t> et al.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547" y="2091741"/>
            <a:ext cx="8726410" cy="6945025"/>
          </a:xfrm>
        </p:spPr>
        <p:txBody>
          <a:bodyPr>
            <a:normAutofit/>
          </a:bodyPr>
          <a:lstStyle/>
          <a:p>
            <a:r>
              <a:rPr lang="en-US" dirty="0" smtClean="0"/>
              <a:t>Now try removing upper feature extractor layers &amp; fully connected:</a:t>
            </a:r>
          </a:p>
          <a:p>
            <a:pPr lvl="1"/>
            <a:r>
              <a:rPr lang="en-US" dirty="0" smtClean="0"/>
              <a:t>Layers 3, 4, 6 ,7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Now only 4 layers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CF930B"/>
                </a:solidFill>
              </a:rPr>
              <a:t>33.5% drop in performance</a:t>
            </a: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Depth of network is key</a:t>
            </a:r>
          </a:p>
          <a:p>
            <a:pPr marL="649621" lvl="1" indent="0">
              <a:buNone/>
            </a:pPr>
            <a:endParaRPr lang="en-US" sz="2800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844225" y="8890387"/>
            <a:ext cx="3574278" cy="7004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Input Image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44225" y="7945488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1: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10343140" y="8611475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859789" y="1422687"/>
            <a:ext cx="3574278" cy="700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Softmax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Output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46882" y="7019655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2: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10355713" y="769741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875637" y="4221470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Layer 5: </a:t>
            </a:r>
            <a:r>
              <a:rPr lang="en-US" dirty="0" err="1" smtClean="0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23" name="Up Arrow 22"/>
          <p:cNvSpPr/>
          <p:nvPr/>
        </p:nvSpPr>
        <p:spPr>
          <a:xfrm>
            <a:off x="10373946" y="2060319"/>
            <a:ext cx="557279" cy="2209102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422232" y="1207548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p Arrow 15"/>
          <p:cNvSpPr/>
          <p:nvPr/>
        </p:nvSpPr>
        <p:spPr>
          <a:xfrm>
            <a:off x="10355582" y="4806129"/>
            <a:ext cx="557279" cy="227635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B165-5254-9144-9329-59D1FAD55E80}" type="datetime1">
              <a:rPr lang="en-US" smtClean="0"/>
              <a:t>2/5/19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36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84496"/>
            <a:ext cx="11704320" cy="1625600"/>
          </a:xfrm>
        </p:spPr>
        <p:txBody>
          <a:bodyPr/>
          <a:lstStyle/>
          <a:p>
            <a:r>
              <a:rPr lang="en-US" dirty="0" smtClean="0"/>
              <a:t>Tapping off Features at each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689" y="2806939"/>
            <a:ext cx="8548356" cy="659873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22232" y="1560705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27190" y="1815307"/>
            <a:ext cx="13291280" cy="746746"/>
          </a:xfrm>
          <a:prstGeom prst="rect">
            <a:avLst/>
          </a:prstGeom>
        </p:spPr>
        <p:txBody>
          <a:bodyPr wrap="none" lIns="129918" tIns="64962" rIns="129918" bIns="64962">
            <a:spAutoFit/>
          </a:bodyPr>
          <a:lstStyle/>
          <a:p>
            <a:pPr defTabSz="649621"/>
            <a:r>
              <a:rPr lang="en-US" sz="4000" dirty="0">
                <a:solidFill>
                  <a:prstClr val="white"/>
                </a:solidFill>
                <a:latin typeface="Adobe Caslon Pro"/>
                <a:cs typeface="Adobe Caslon Pro"/>
              </a:rPr>
              <a:t>Plug features from each layer into linear SVM or soft-max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8351-3169-9843-B4F9-051B183787C3}" type="datetime1">
              <a:rPr lang="en-US" smtClean="0"/>
              <a:t>2/5/19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/>
              <a:t>Activation Maps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4913" y="1938686"/>
            <a:ext cx="7658382" cy="6436925"/>
          </a:xfrm>
        </p:spPr>
        <p:txBody>
          <a:bodyPr>
            <a:normAutofit fontScale="92500" lnSpcReduction="10000"/>
          </a:bodyPr>
          <a:lstStyle/>
          <a:p>
            <a:r>
              <a:rPr lang="en-US" sz="3400" dirty="0"/>
              <a:t>Six convolutional feature responses</a:t>
            </a:r>
          </a:p>
          <a:p>
            <a:pPr>
              <a:spcBef>
                <a:spcPts val="1707"/>
              </a:spcBef>
            </a:pPr>
            <a:r>
              <a:rPr lang="en-US" sz="3400" dirty="0"/>
              <a:t>Pooling of those means a 2X2 set of responses -&gt; 1 </a:t>
            </a:r>
            <a:r>
              <a:rPr lang="en-US" sz="3400" dirty="0" smtClean="0"/>
              <a:t>number (1/4 size)</a:t>
            </a:r>
            <a:endParaRPr lang="en-US" sz="3400" dirty="0"/>
          </a:p>
          <a:p>
            <a:pPr lvl="1"/>
            <a:r>
              <a:rPr lang="en-US" sz="2800" dirty="0"/>
              <a:t>This means if a feature is in any of four locations – it is now represented by  one number – translation invariance</a:t>
            </a:r>
          </a:p>
          <a:p>
            <a:pPr>
              <a:spcBef>
                <a:spcPts val="1707"/>
              </a:spcBef>
            </a:pPr>
            <a:r>
              <a:rPr lang="en-US" sz="3400" dirty="0"/>
              <a:t>16 convolutional features of the previous layer</a:t>
            </a:r>
          </a:p>
          <a:p>
            <a:pPr>
              <a:spcBef>
                <a:spcPts val="1707"/>
              </a:spcBef>
            </a:pPr>
            <a:r>
              <a:rPr lang="en-US" sz="3400" dirty="0"/>
              <a:t>Pooling of those</a:t>
            </a:r>
          </a:p>
          <a:p>
            <a:pPr>
              <a:spcBef>
                <a:spcPts val="1707"/>
              </a:spcBef>
            </a:pPr>
            <a:r>
              <a:rPr lang="en-US" sz="3400" dirty="0"/>
              <a:t>A fully-connected layer</a:t>
            </a:r>
          </a:p>
          <a:p>
            <a:pPr>
              <a:spcBef>
                <a:spcPts val="1707"/>
              </a:spcBef>
            </a:pPr>
            <a:r>
              <a:rPr lang="en-US" sz="3400" dirty="0"/>
              <a:t>See demo: </a:t>
            </a:r>
            <a:r>
              <a:rPr lang="en-US" sz="3400" dirty="0">
                <a:hlinkClick r:id="rId3"/>
              </a:rPr>
              <a:t>http://yann.lecun.com/exdb/lenet/index.html</a:t>
            </a:r>
            <a:endParaRPr lang="en-US" sz="3400" dirty="0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468E-1A6A-2841-8404-6387805F4E5D}" type="datetime1">
              <a:rPr lang="en-US" smtClean="0"/>
              <a:t>2/5/19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Deep Learning</a:t>
            </a:r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83"/>
          <a:stretch/>
        </p:blipFill>
        <p:spPr>
          <a:xfrm>
            <a:off x="7775860" y="1896537"/>
            <a:ext cx="5228941" cy="42084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63460" y="9103375"/>
            <a:ext cx="3342093" cy="685191"/>
          </a:xfrm>
          <a:prstGeom prst="rect">
            <a:avLst/>
          </a:prstGeom>
        </p:spPr>
        <p:txBody>
          <a:bodyPr wrap="none" lIns="129918" tIns="64962" rIns="129918" bIns="64962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Caslon Pro" charset="0"/>
              </a:rPr>
              <a:t>Slide: </a:t>
            </a:r>
            <a:r>
              <a:rPr lang="en-US" dirty="0" err="1" smtClean="0">
                <a:solidFill>
                  <a:schemeClr val="bg1"/>
                </a:solidFill>
                <a:latin typeface="Adobe Caslon Pro" charset="0"/>
              </a:rPr>
              <a:t>Y.LeCun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86133" y="5093547"/>
            <a:ext cx="1408853" cy="325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503603" y="2405327"/>
            <a:ext cx="2623840" cy="460546"/>
          </a:xfrm>
          <a:prstGeom prst="straightConnector1">
            <a:avLst/>
          </a:prstGeom>
          <a:ln w="7620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234777" y="3516115"/>
            <a:ext cx="4036050" cy="1794846"/>
          </a:xfrm>
          <a:prstGeom prst="straightConnector1">
            <a:avLst/>
          </a:prstGeom>
          <a:ln w="7620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68913" y="3467949"/>
            <a:ext cx="4227591" cy="1"/>
          </a:xfrm>
          <a:prstGeom prst="straightConnector1">
            <a:avLst/>
          </a:prstGeom>
          <a:ln w="7620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635414" y="3973692"/>
            <a:ext cx="6478317" cy="2357128"/>
          </a:xfrm>
          <a:prstGeom prst="straightConnector1">
            <a:avLst/>
          </a:prstGeom>
          <a:ln w="7620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587247" y="5828078"/>
            <a:ext cx="6743231" cy="1733973"/>
          </a:xfrm>
          <a:prstGeom prst="straightConnector1">
            <a:avLst/>
          </a:prstGeom>
          <a:ln w="7620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683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Convnets</a:t>
            </a:r>
            <a:r>
              <a:rPr lang="en-US" dirty="0" smtClean="0"/>
              <a:t> use four principles: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Pixels depend on nearby pixels (</a:t>
            </a:r>
            <a:r>
              <a:rPr lang="en-US" i="1" dirty="0" smtClean="0"/>
              <a:t>locality</a:t>
            </a:r>
            <a:r>
              <a:rPr lang="en-US" dirty="0" smtClean="0"/>
              <a:t>): Hence, small receptive fields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The statistics of visual inputs are invariant across images (</a:t>
            </a:r>
            <a:r>
              <a:rPr lang="en-US" i="1" dirty="0" smtClean="0"/>
              <a:t>stationary statistics</a:t>
            </a:r>
            <a:r>
              <a:rPr lang="en-US" dirty="0" smtClean="0"/>
              <a:t>): Hence, replicate receptive fields across images</a:t>
            </a:r>
          </a:p>
          <a:p>
            <a:pPr marL="97155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Objects don’t change identity based on location</a:t>
            </a:r>
            <a:r>
              <a:rPr lang="en-US" i="1" dirty="0" smtClean="0">
                <a:solidFill>
                  <a:srgbClr val="000000"/>
                </a:solidFill>
              </a:rPr>
              <a:t>: translation invariance</a:t>
            </a:r>
            <a:r>
              <a:rPr lang="en-US" dirty="0" smtClean="0">
                <a:solidFill>
                  <a:srgbClr val="000000"/>
                </a:solidFill>
              </a:rPr>
              <a:t>: Spatial pooling</a:t>
            </a:r>
          </a:p>
          <a:p>
            <a:pPr marL="97155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Objects </a:t>
            </a:r>
            <a:r>
              <a:rPr lang="en-US" dirty="0">
                <a:solidFill>
                  <a:srgbClr val="000000"/>
                </a:solidFill>
              </a:rPr>
              <a:t>are made of parts</a:t>
            </a:r>
            <a:r>
              <a:rPr lang="en-US" i="1" dirty="0">
                <a:solidFill>
                  <a:srgbClr val="000000"/>
                </a:solidFill>
              </a:rPr>
              <a:t>: receptive fields </a:t>
            </a:r>
            <a:r>
              <a:rPr lang="en-US" dirty="0">
                <a:solidFill>
                  <a:srgbClr val="000000"/>
                </a:solidFill>
              </a:rPr>
              <a:t>get larger deeper in the net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Their structure is comprised of: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convolutional layer of replicated feature maps (usually small features, e.g., 3X3)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nonlinearity applied to these (usually </a:t>
            </a:r>
            <a:r>
              <a:rPr lang="en-US" dirty="0" err="1" smtClean="0"/>
              <a:t>ReLU</a:t>
            </a:r>
            <a:r>
              <a:rPr lang="en-US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An optional pooling layer, usually max pooling, usually 2X2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Batch normalization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8720-482D-0543-BDFF-C7255DAE423B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823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Depth matters. Depth allows features of features of features to be learned, which tend to get more abstract in deeper layers.</a:t>
            </a:r>
          </a:p>
          <a:p>
            <a:r>
              <a:rPr lang="en-US" dirty="0" smtClean="0"/>
              <a:t>Deeper networks are usually better, as long as they allow the gradient to pass backwards easily (deep supervision, skip connections, as in Residual Networks)</a:t>
            </a:r>
          </a:p>
          <a:p>
            <a:r>
              <a:rPr lang="en-US" dirty="0" smtClean="0"/>
              <a:t>It is often best to simply re-use a pre-trained network to compute the features of the images, and then add a </a:t>
            </a:r>
            <a:r>
              <a:rPr lang="en-US" dirty="0" err="1" smtClean="0"/>
              <a:t>softmax</a:t>
            </a:r>
            <a:r>
              <a:rPr lang="en-US" dirty="0" smtClean="0"/>
              <a:t> for categorization, or logistic units for tagging (multiple tags, as in </a:t>
            </a:r>
            <a:r>
              <a:rPr lang="en-US" dirty="0" err="1" smtClean="0"/>
              <a:t>Clarifai</a:t>
            </a:r>
            <a:r>
              <a:rPr lang="en-US" dirty="0" smtClean="0"/>
              <a:t> example).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EF718-D197-1440-B408-500E1C713D14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97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Convnet Successes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842349"/>
            <a:ext cx="10066678" cy="6436925"/>
          </a:xfrm>
        </p:spPr>
        <p:txBody>
          <a:bodyPr>
            <a:noAutofit/>
          </a:bodyPr>
          <a:lstStyle/>
          <a:p>
            <a:pPr marL="901700" indent="-457200">
              <a:spcBef>
                <a:spcPts val="600"/>
              </a:spcBef>
            </a:pPr>
            <a:r>
              <a:rPr lang="en-US" sz="2800" dirty="0" smtClean="0"/>
              <a:t> Handwritten </a:t>
            </a:r>
            <a:r>
              <a:rPr lang="en-US" sz="2800" dirty="0"/>
              <a:t>text/digits</a:t>
            </a:r>
          </a:p>
          <a:p>
            <a:pPr marL="1346200" lvl="1" indent="-457200">
              <a:spcBef>
                <a:spcPts val="600"/>
              </a:spcBef>
            </a:pPr>
            <a:r>
              <a:rPr lang="en-US" sz="2800" dirty="0"/>
              <a:t>MNIST (0.17% error [</a:t>
            </a:r>
            <a:r>
              <a:rPr lang="en-US" sz="2800" dirty="0" err="1"/>
              <a:t>Ciresan</a:t>
            </a:r>
            <a:r>
              <a:rPr lang="en-US" sz="2800" dirty="0"/>
              <a:t> et al. 2011])</a:t>
            </a:r>
          </a:p>
          <a:p>
            <a:pPr marL="1346200" lvl="1" indent="-457200">
              <a:spcBef>
                <a:spcPts val="600"/>
              </a:spcBef>
            </a:pPr>
            <a:r>
              <a:rPr lang="en-US" sz="2800" dirty="0"/>
              <a:t>Arabic &amp; Chinese   [</a:t>
            </a:r>
            <a:r>
              <a:rPr lang="en-US" sz="2800" dirty="0" err="1"/>
              <a:t>Ciresan</a:t>
            </a:r>
            <a:r>
              <a:rPr lang="en-US" sz="2800" dirty="0"/>
              <a:t> et al. 2012</a:t>
            </a:r>
            <a:r>
              <a:rPr lang="en-US" sz="2800" dirty="0" smtClean="0"/>
              <a:t>]</a:t>
            </a:r>
            <a:endParaRPr lang="en-US" sz="2800" dirty="0"/>
          </a:p>
          <a:p>
            <a:pPr marL="901700" indent="-457200">
              <a:spcBef>
                <a:spcPts val="600"/>
              </a:spcBef>
            </a:pPr>
            <a:r>
              <a:rPr lang="en-US" sz="2800" dirty="0"/>
              <a:t>Simpler  recognition benchmarks</a:t>
            </a:r>
          </a:p>
          <a:p>
            <a:pPr marL="1346200" lvl="1" indent="-457200">
              <a:spcBef>
                <a:spcPts val="600"/>
              </a:spcBef>
            </a:pPr>
            <a:r>
              <a:rPr lang="en-US" sz="2800" dirty="0"/>
              <a:t>CIFAR-10 (9.3% error [Wan et al. 2013])</a:t>
            </a:r>
          </a:p>
          <a:p>
            <a:pPr marL="1346200" lvl="1" indent="-457200">
              <a:spcBef>
                <a:spcPts val="600"/>
              </a:spcBef>
            </a:pPr>
            <a:r>
              <a:rPr lang="en-US" sz="2800" dirty="0"/>
              <a:t>Traffic sign recognition</a:t>
            </a:r>
          </a:p>
          <a:p>
            <a:pPr marL="1790700" lvl="2" indent="-457200">
              <a:spcBef>
                <a:spcPts val="600"/>
              </a:spcBef>
            </a:pPr>
            <a:r>
              <a:rPr lang="en-US" dirty="0"/>
              <a:t>0.56% error </a:t>
            </a:r>
            <a:r>
              <a:rPr lang="en-US" dirty="0" err="1"/>
              <a:t>vs</a:t>
            </a:r>
            <a:r>
              <a:rPr lang="en-US" dirty="0"/>
              <a:t> 1.16% for humans [</a:t>
            </a:r>
            <a:r>
              <a:rPr lang="en-US" dirty="0" err="1"/>
              <a:t>Ciresan</a:t>
            </a:r>
            <a:r>
              <a:rPr lang="en-US" dirty="0"/>
              <a:t> et al. 2011</a:t>
            </a:r>
            <a:r>
              <a:rPr lang="en-US" dirty="0" smtClean="0"/>
              <a:t>]</a:t>
            </a:r>
            <a:endParaRPr lang="en-US" dirty="0"/>
          </a:p>
          <a:p>
            <a:pPr marL="901700" indent="-457200">
              <a:spcBef>
                <a:spcPts val="600"/>
              </a:spcBef>
            </a:pPr>
            <a:r>
              <a:rPr lang="en-US" sz="2800" dirty="0" smtClean="0"/>
              <a:t> But </a:t>
            </a:r>
            <a:r>
              <a:rPr lang="en-US" sz="2800" dirty="0"/>
              <a:t>less good at more complex datasets</a:t>
            </a:r>
          </a:p>
          <a:p>
            <a:pPr marL="1346200" lvl="1" indent="-457200">
              <a:spcBef>
                <a:spcPts val="600"/>
              </a:spcBef>
            </a:pPr>
            <a:r>
              <a:rPr lang="en-US" sz="2800" dirty="0" smtClean="0"/>
              <a:t> E.g</a:t>
            </a:r>
            <a:r>
              <a:rPr lang="en-US" sz="2800" dirty="0"/>
              <a:t>. Caltech-101/256 </a:t>
            </a:r>
            <a:r>
              <a:rPr lang="en-US" sz="2800" dirty="0" smtClean="0"/>
              <a:t>(not enough </a:t>
            </a:r>
            <a:r>
              <a:rPr lang="en-US" sz="2800" dirty="0"/>
              <a:t>training examples)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70E6-1CEC-7245-861D-C973C3DC4BA6}" type="datetime1">
              <a:rPr lang="en-US" smtClean="0"/>
              <a:t>2/5/19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22232" y="1733973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 rotWithShape="1">
          <a:blip r:embed="rId2"/>
          <a:srcRect l="33468" t="28780"/>
          <a:stretch/>
        </p:blipFill>
        <p:spPr>
          <a:xfrm>
            <a:off x="10239411" y="5418683"/>
            <a:ext cx="2657015" cy="418361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3"/>
          <a:srcRect r="39699" b="40322"/>
          <a:stretch/>
        </p:blipFill>
        <p:spPr>
          <a:xfrm>
            <a:off x="10078730" y="2167484"/>
            <a:ext cx="2667519" cy="29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42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0144" y="721381"/>
            <a:ext cx="6863644" cy="1625600"/>
          </a:xfrm>
        </p:spPr>
        <p:txBody>
          <a:bodyPr>
            <a:normAutofit/>
          </a:bodyPr>
          <a:lstStyle/>
          <a:p>
            <a:r>
              <a:rPr lang="en-US" dirty="0" smtClean="0"/>
              <a:t>Now, </a:t>
            </a:r>
            <a:r>
              <a:rPr lang="en-US" i="1" dirty="0" smtClean="0"/>
              <a:t>very deep networks</a:t>
            </a:r>
            <a:br>
              <a:rPr lang="en-US" i="1" dirty="0" smtClean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33493" y="5943756"/>
            <a:ext cx="11595947" cy="2942858"/>
          </a:xfrm>
        </p:spPr>
        <p:txBody>
          <a:bodyPr>
            <a:normAutofit/>
          </a:bodyPr>
          <a:lstStyle/>
          <a:p>
            <a:r>
              <a:rPr lang="en-US" sz="3400" dirty="0"/>
              <a:t>This is a (half of) a network with eight layers of convolutions and pooling units – called “</a:t>
            </a:r>
            <a:r>
              <a:rPr lang="en-US" sz="3400" dirty="0" err="1"/>
              <a:t>AlexNet</a:t>
            </a:r>
            <a:r>
              <a:rPr lang="en-US" sz="3400" dirty="0"/>
              <a:t>” after Alex </a:t>
            </a:r>
            <a:r>
              <a:rPr lang="en-US" sz="3400" dirty="0" err="1"/>
              <a:t>Krishevsky</a:t>
            </a:r>
            <a:r>
              <a:rPr lang="en-US" sz="3400" dirty="0"/>
              <a:t>, Hinton’s student.</a:t>
            </a:r>
          </a:p>
          <a:p>
            <a:r>
              <a:rPr lang="en-US" sz="3400" dirty="0" smtClean="0"/>
              <a:t>Trained </a:t>
            </a:r>
            <a:r>
              <a:rPr lang="en-US" sz="3400" dirty="0"/>
              <a:t>with 1.2 million images from </a:t>
            </a:r>
            <a:r>
              <a:rPr lang="en-US" sz="3400" dirty="0" err="1"/>
              <a:t>ImageNet</a:t>
            </a:r>
            <a:r>
              <a:rPr lang="en-US" sz="3400" dirty="0"/>
              <a:t> – to categorize them into 1000 categories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C28E17A6-75DB-7946-996A-EA3656E6DEA4}" type="datetime1">
              <a:rPr lang="en-US" smtClean="0">
                <a:uFillTx/>
              </a:rPr>
              <a:t>2/5/19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 smtClean="0">
                <a:uFillTx/>
              </a:rPr>
              <a:t>Deep Learning</a:t>
            </a:r>
            <a:endParaRPr lang="en-US">
              <a:uFillTx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647" y="1"/>
            <a:ext cx="1617650" cy="214338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87" y="2555293"/>
            <a:ext cx="11636801" cy="3399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637642" cy="2167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83" y="1"/>
            <a:ext cx="2179509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37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7838" y="215996"/>
            <a:ext cx="7826962" cy="2168218"/>
          </a:xfrm>
        </p:spPr>
        <p:txBody>
          <a:bodyPr>
            <a:normAutofit/>
          </a:bodyPr>
          <a:lstStyle/>
          <a:p>
            <a:r>
              <a:rPr lang="en-US" dirty="0" smtClean="0"/>
              <a:t>Now, </a:t>
            </a:r>
            <a:r>
              <a:rPr lang="en-US" i="1" dirty="0" smtClean="0"/>
              <a:t>very deep networks</a:t>
            </a:r>
            <a:br>
              <a:rPr lang="en-US" i="1" dirty="0" smtClean="0"/>
            </a:br>
            <a:r>
              <a:rPr lang="en-US" sz="3400" i="1" dirty="0"/>
              <a:t> (</a:t>
            </a:r>
            <a:r>
              <a:rPr lang="en-US" sz="3400" i="1" dirty="0" err="1"/>
              <a:t>Krizhevsky,Sutskever</a:t>
            </a:r>
            <a:r>
              <a:rPr lang="en-US" sz="3400" i="1" dirty="0"/>
              <a:t>, &amp; Hinton) </a:t>
            </a:r>
            <a:endParaRPr lang="en-US" sz="34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" y="5943756"/>
            <a:ext cx="12070295" cy="2942858"/>
          </a:xfrm>
        </p:spPr>
        <p:txBody>
          <a:bodyPr>
            <a:normAutofit lnSpcReduction="10000"/>
          </a:bodyPr>
          <a:lstStyle/>
          <a:p>
            <a:pPr marL="901700" indent="-457200">
              <a:lnSpc>
                <a:spcPct val="110000"/>
              </a:lnSpc>
              <a:spcBef>
                <a:spcPts val="600"/>
              </a:spcBef>
            </a:pPr>
            <a:r>
              <a:rPr lang="en-US" sz="3400" dirty="0"/>
              <a:t>This is a (half of) a network with eight layers of convolutions and pooling units – called “</a:t>
            </a:r>
            <a:r>
              <a:rPr lang="en-US" sz="3400" dirty="0" err="1"/>
              <a:t>AlexNet</a:t>
            </a:r>
            <a:r>
              <a:rPr lang="en-US" sz="3400" dirty="0"/>
              <a:t>” after Alex </a:t>
            </a:r>
            <a:r>
              <a:rPr lang="en-US" sz="3400" dirty="0" err="1"/>
              <a:t>Krishevsky</a:t>
            </a:r>
            <a:r>
              <a:rPr lang="en-US" sz="3400" dirty="0"/>
              <a:t>, Hinton’s student.</a:t>
            </a:r>
          </a:p>
          <a:p>
            <a:pPr marL="901700" indent="-457200">
              <a:lnSpc>
                <a:spcPct val="110000"/>
              </a:lnSpc>
              <a:spcBef>
                <a:spcPts val="600"/>
              </a:spcBef>
            </a:pPr>
            <a:r>
              <a:rPr lang="en-US" sz="3400" dirty="0"/>
              <a:t>Trained with 1.2 million images from </a:t>
            </a:r>
            <a:r>
              <a:rPr lang="en-US" sz="3400" dirty="0" err="1"/>
              <a:t>ImageNet</a:t>
            </a:r>
            <a:r>
              <a:rPr lang="en-US" sz="3400" dirty="0"/>
              <a:t> – to categorize them into 1000 categories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8BD41DC8-D407-4344-BB32-6317BA0DF472}" type="datetime1">
              <a:rPr lang="en-US" smtClean="0">
                <a:uFillTx/>
              </a:rPr>
              <a:t>2/5/19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6771" y="9061148"/>
            <a:ext cx="4118187" cy="519289"/>
          </a:xfrm>
        </p:spPr>
        <p:txBody>
          <a:bodyPr/>
          <a:lstStyle/>
          <a:p>
            <a:pPr>
              <a:defRPr>
                <a:uFillTx/>
              </a:defRPr>
            </a:pPr>
            <a:r>
              <a:rPr lang="en-US" dirty="0" smtClean="0">
                <a:uFillTx/>
              </a:rPr>
              <a:t>Deep Learning</a:t>
            </a:r>
            <a:endParaRPr lang="en-US" dirty="0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824180" y="9179855"/>
            <a:ext cx="410519" cy="379591"/>
          </a:xfrm>
        </p:spPr>
        <p:txBody>
          <a:bodyPr/>
          <a:lstStyle/>
          <a:p>
            <a:fld id="{CCBD91C6-01EF-0A41-B5E1-177FB710B7D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87" y="2555293"/>
            <a:ext cx="11636801" cy="3399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5274169" cy="24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9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Soaring 1">
    <a:dk1>
      <a:srgbClr val="000000"/>
    </a:dk1>
    <a:lt1>
      <a:srgbClr val="FFFFFF"/>
    </a:lt1>
    <a:dk2>
      <a:srgbClr val="0000FF"/>
    </a:dk2>
    <a:lt2>
      <a:srgbClr val="FFCC66"/>
    </a:lt2>
    <a:accent1>
      <a:srgbClr val="00FFFF"/>
    </a:accent1>
    <a:accent2>
      <a:srgbClr val="3366FF"/>
    </a:accent2>
    <a:accent3>
      <a:srgbClr val="AAAAFF"/>
    </a:accent3>
    <a:accent4>
      <a:srgbClr val="DADADA"/>
    </a:accent4>
    <a:accent5>
      <a:srgbClr val="AAFFFF"/>
    </a:accent5>
    <a:accent6>
      <a:srgbClr val="2D5CE7"/>
    </a:accent6>
    <a:hlink>
      <a:srgbClr val="FF0033"/>
    </a:hlink>
    <a:folHlink>
      <a:srgbClr val="FFFF00"/>
    </a:folHlink>
  </a:clrScheme>
  <a:fontScheme name="Soaring">
    <a:majorFont>
      <a:latin typeface="Arial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Soaring 1">
    <a:dk1>
      <a:srgbClr val="000000"/>
    </a:dk1>
    <a:lt1>
      <a:srgbClr val="FFFFFF"/>
    </a:lt1>
    <a:dk2>
      <a:srgbClr val="0000FF"/>
    </a:dk2>
    <a:lt2>
      <a:srgbClr val="FFCC66"/>
    </a:lt2>
    <a:accent1>
      <a:srgbClr val="00FFFF"/>
    </a:accent1>
    <a:accent2>
      <a:srgbClr val="3366FF"/>
    </a:accent2>
    <a:accent3>
      <a:srgbClr val="AAAAFF"/>
    </a:accent3>
    <a:accent4>
      <a:srgbClr val="DADADA"/>
    </a:accent4>
    <a:accent5>
      <a:srgbClr val="AAFFFF"/>
    </a:accent5>
    <a:accent6>
      <a:srgbClr val="2D5CE7"/>
    </a:accent6>
    <a:hlink>
      <a:srgbClr val="FF0033"/>
    </a:hlink>
    <a:folHlink>
      <a:srgbClr val="FFFF00"/>
    </a:folHlink>
  </a:clrScheme>
  <a:fontScheme name="Soaring">
    <a:majorFont>
      <a:latin typeface="Arial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Soaring 1">
    <a:dk1>
      <a:srgbClr val="000000"/>
    </a:dk1>
    <a:lt1>
      <a:srgbClr val="FFFFFF"/>
    </a:lt1>
    <a:dk2>
      <a:srgbClr val="0000FF"/>
    </a:dk2>
    <a:lt2>
      <a:srgbClr val="FFCC66"/>
    </a:lt2>
    <a:accent1>
      <a:srgbClr val="00FFFF"/>
    </a:accent1>
    <a:accent2>
      <a:srgbClr val="3366FF"/>
    </a:accent2>
    <a:accent3>
      <a:srgbClr val="AAAAFF"/>
    </a:accent3>
    <a:accent4>
      <a:srgbClr val="DADADA"/>
    </a:accent4>
    <a:accent5>
      <a:srgbClr val="AAFFFF"/>
    </a:accent5>
    <a:accent6>
      <a:srgbClr val="2D5CE7"/>
    </a:accent6>
    <a:hlink>
      <a:srgbClr val="FF0033"/>
    </a:hlink>
    <a:folHlink>
      <a:srgbClr val="FFFF00"/>
    </a:folHlink>
  </a:clrScheme>
  <a:fontScheme name="Soaring">
    <a:majorFont>
      <a:latin typeface="Arial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2296</TotalTime>
  <Words>2525</Words>
  <Application>Microsoft Macintosh PowerPoint</Application>
  <PresentationFormat>Custom</PresentationFormat>
  <Paragraphs>588</Paragraphs>
  <Slides>61</Slides>
  <Notes>11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3" baseType="lpstr">
      <vt:lpstr>1_Custom Design</vt:lpstr>
      <vt:lpstr>Custom Design</vt:lpstr>
      <vt:lpstr>PowerPoint Presentation</vt:lpstr>
      <vt:lpstr>Why convnets</vt:lpstr>
      <vt:lpstr>Properties of the visual world</vt:lpstr>
      <vt:lpstr>Convolutional Neural Networks</vt:lpstr>
      <vt:lpstr>Receptive fields</vt:lpstr>
      <vt:lpstr>Activation Maps</vt:lpstr>
      <vt:lpstr>Early Convnet Successes</vt:lpstr>
      <vt:lpstr>Now, very deep networks </vt:lpstr>
      <vt:lpstr>Now, very deep networks  (Krizhevsky,Sutskever, &amp; Hinton) </vt:lpstr>
      <vt:lpstr>Now, very deep networks  (Krizhevsky, Sutskever, &amp; Hinton) </vt:lpstr>
      <vt:lpstr>The Imagenet Large Scale  Visual Recognition Challenge (ILSVRC)</vt:lpstr>
      <vt:lpstr>Goal</vt:lpstr>
      <vt:lpstr>Imagenet: Overall Image Variance</vt:lpstr>
      <vt:lpstr>Imagenet: Within-category variance</vt:lpstr>
      <vt:lpstr>Why Deep Learning</vt:lpstr>
      <vt:lpstr>Why Deep Learning</vt:lpstr>
      <vt:lpstr>Why Deep Learning</vt:lpstr>
      <vt:lpstr>Why Deep Learning</vt:lpstr>
      <vt:lpstr>Why Deep Learning</vt:lpstr>
      <vt:lpstr>Why Deep Learning</vt:lpstr>
      <vt:lpstr>Why Deep Learning</vt:lpstr>
      <vt:lpstr>Why Deep Learning</vt:lpstr>
      <vt:lpstr>Why Deep Learning</vt:lpstr>
      <vt:lpstr>Why Deep Learning</vt:lpstr>
      <vt:lpstr>How did they do it?</vt:lpstr>
      <vt:lpstr>A Revolution in Depth</vt:lpstr>
      <vt:lpstr>A Revolution in Depth</vt:lpstr>
      <vt:lpstr>A Revolution in Depth</vt:lpstr>
      <vt:lpstr>A Revolution in Depth</vt:lpstr>
      <vt:lpstr>A Revolution in Depth</vt:lpstr>
      <vt:lpstr>Examples</vt:lpstr>
      <vt:lpstr>Examples</vt:lpstr>
      <vt:lpstr>Examples</vt:lpstr>
      <vt:lpstr>Examples</vt:lpstr>
      <vt:lpstr>Overview of Convnets</vt:lpstr>
      <vt:lpstr>The Details</vt:lpstr>
      <vt:lpstr>Operations in Each Layer</vt:lpstr>
      <vt:lpstr>Filtering</vt:lpstr>
      <vt:lpstr>Filtering</vt:lpstr>
      <vt:lpstr>Stop &amp; look at demo...</vt:lpstr>
      <vt:lpstr>Non-Linearity</vt:lpstr>
      <vt:lpstr>Non-Linearity</vt:lpstr>
      <vt:lpstr>Spatial Pooling</vt:lpstr>
      <vt:lpstr>Role of Pooling </vt:lpstr>
      <vt:lpstr>Components of Each Layer</vt:lpstr>
      <vt:lpstr>Normalization across Data</vt:lpstr>
      <vt:lpstr>Overview of Convnets</vt:lpstr>
      <vt:lpstr>Architecture</vt:lpstr>
      <vt:lpstr>How to Choose Architecture</vt:lpstr>
      <vt:lpstr>Architecture</vt:lpstr>
      <vt:lpstr>Architecture</vt:lpstr>
      <vt:lpstr>But, there’s a better way</vt:lpstr>
      <vt:lpstr>How important is Depth</vt:lpstr>
      <vt:lpstr>Architecture of Krizhevsky et al. </vt:lpstr>
      <vt:lpstr>Ablation study (Zeiler &amp; Fergus)</vt:lpstr>
      <vt:lpstr>PowerPoint Presentation</vt:lpstr>
      <vt:lpstr>Ablation study (Zeiler &amp; Fergus)</vt:lpstr>
      <vt:lpstr>Architecture of Krizhevsky et al. </vt:lpstr>
      <vt:lpstr>Tapping off Features at each Layer</vt:lpstr>
      <vt:lpstr>Summary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Modeling with RNNs</dc:title>
  <cp:lastModifiedBy>Gary Cottrell</cp:lastModifiedBy>
  <cp:revision>42</cp:revision>
  <dcterms:modified xsi:type="dcterms:W3CDTF">2019-02-06T01:27:44Z</dcterms:modified>
</cp:coreProperties>
</file>